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5"/>
  </p:notesMasterIdLst>
  <p:sldIdLst>
    <p:sldId id="488" r:id="rId2"/>
    <p:sldId id="1218" r:id="rId3"/>
    <p:sldId id="1532" r:id="rId4"/>
    <p:sldId id="1219" r:id="rId5"/>
    <p:sldId id="1551" r:id="rId6"/>
    <p:sldId id="1533" r:id="rId7"/>
    <p:sldId id="1236" r:id="rId8"/>
    <p:sldId id="1238" r:id="rId9"/>
    <p:sldId id="1239" r:id="rId10"/>
    <p:sldId id="1240" r:id="rId11"/>
    <p:sldId id="1304" r:id="rId12"/>
    <p:sldId id="1221" r:id="rId13"/>
    <p:sldId id="1348" r:id="rId14"/>
    <p:sldId id="1222" r:id="rId15"/>
    <p:sldId id="1305" r:id="rId16"/>
    <p:sldId id="1306" r:id="rId17"/>
    <p:sldId id="1224" r:id="rId18"/>
    <p:sldId id="1225" r:id="rId19"/>
    <p:sldId id="1359" r:id="rId20"/>
    <p:sldId id="1220" r:id="rId21"/>
    <p:sldId id="1232" r:id="rId22"/>
    <p:sldId id="1234" r:id="rId23"/>
    <p:sldId id="1360" r:id="rId24"/>
    <p:sldId id="1227" r:id="rId25"/>
    <p:sldId id="1374" r:id="rId26"/>
    <p:sldId id="1372" r:id="rId27"/>
    <p:sldId id="1362" r:id="rId28"/>
    <p:sldId id="1405" r:id="rId29"/>
    <p:sldId id="1228" r:id="rId30"/>
    <p:sldId id="1229" r:id="rId31"/>
    <p:sldId id="1363" r:id="rId32"/>
    <p:sldId id="1253" r:id="rId33"/>
    <p:sldId id="1230" r:id="rId34"/>
    <p:sldId id="1233" r:id="rId35"/>
    <p:sldId id="1241" r:id="rId36"/>
    <p:sldId id="1375" r:id="rId37"/>
    <p:sldId id="1385" r:id="rId38"/>
    <p:sldId id="1368" r:id="rId39"/>
    <p:sldId id="1226" r:id="rId40"/>
    <p:sldId id="1367" r:id="rId41"/>
    <p:sldId id="1369" r:id="rId42"/>
    <p:sldId id="1365" r:id="rId43"/>
    <p:sldId id="1337" r:id="rId44"/>
    <p:sldId id="1223" r:id="rId45"/>
    <p:sldId id="1350" r:id="rId46"/>
    <p:sldId id="1297" r:id="rId47"/>
    <p:sldId id="1243" r:id="rId48"/>
    <p:sldId id="1352" r:id="rId49"/>
    <p:sldId id="1353" r:id="rId50"/>
    <p:sldId id="1358" r:id="rId51"/>
    <p:sldId id="1357" r:id="rId52"/>
    <p:sldId id="1245" r:id="rId53"/>
    <p:sldId id="1403" r:id="rId54"/>
    <p:sldId id="1404" r:id="rId55"/>
    <p:sldId id="1255" r:id="rId56"/>
    <p:sldId id="1257" r:id="rId57"/>
    <p:sldId id="1256" r:id="rId58"/>
    <p:sldId id="1351" r:id="rId59"/>
    <p:sldId id="1376" r:id="rId60"/>
    <p:sldId id="1246" r:id="rId61"/>
    <p:sldId id="1356" r:id="rId62"/>
    <p:sldId id="1248" r:id="rId63"/>
    <p:sldId id="1247" r:id="rId64"/>
    <p:sldId id="1371" r:id="rId65"/>
    <p:sldId id="1377" r:id="rId66"/>
    <p:sldId id="1378" r:id="rId67"/>
    <p:sldId id="1386" r:id="rId68"/>
    <p:sldId id="1387" r:id="rId69"/>
    <p:sldId id="1354" r:id="rId70"/>
    <p:sldId id="1355" r:id="rId71"/>
    <p:sldId id="1388" r:id="rId72"/>
    <p:sldId id="1401" r:id="rId73"/>
    <p:sldId id="1242" r:id="rId74"/>
    <p:sldId id="1298" r:id="rId75"/>
    <p:sldId id="1481" r:id="rId76"/>
    <p:sldId id="1534" r:id="rId77"/>
    <p:sldId id="1299" r:id="rId78"/>
    <p:sldId id="1301" r:id="rId79"/>
    <p:sldId id="1339" r:id="rId80"/>
    <p:sldId id="1406" r:id="rId81"/>
    <p:sldId id="1468" r:id="rId82"/>
    <p:sldId id="1467" r:id="rId83"/>
    <p:sldId id="1340" r:id="rId84"/>
    <p:sldId id="1440" r:id="rId85"/>
    <p:sldId id="1407" r:id="rId86"/>
    <p:sldId id="1419" r:id="rId87"/>
    <p:sldId id="1420" r:id="rId88"/>
    <p:sldId id="1425" r:id="rId89"/>
    <p:sldId id="1441" r:id="rId90"/>
    <p:sldId id="1528" r:id="rId91"/>
    <p:sldId id="1529" r:id="rId92"/>
    <p:sldId id="1530" r:id="rId93"/>
    <p:sldId id="1531" r:id="rId94"/>
    <p:sldId id="1556" r:id="rId95"/>
    <p:sldId id="1421" r:id="rId96"/>
    <p:sldId id="1422" r:id="rId97"/>
    <p:sldId id="1427" r:id="rId98"/>
    <p:sldId id="1469" r:id="rId99"/>
    <p:sldId id="1470" r:id="rId100"/>
    <p:sldId id="1560" r:id="rId101"/>
    <p:sldId id="1563" r:id="rId102"/>
    <p:sldId id="1564" r:id="rId103"/>
    <p:sldId id="1431" r:id="rId104"/>
    <p:sldId id="1562" r:id="rId105"/>
    <p:sldId id="1432" r:id="rId106"/>
    <p:sldId id="1434" r:id="rId107"/>
    <p:sldId id="1550" r:id="rId108"/>
    <p:sldId id="1433" r:id="rId109"/>
    <p:sldId id="1342" r:id="rId110"/>
    <p:sldId id="1537" r:id="rId111"/>
    <p:sldId id="1535" r:id="rId112"/>
    <p:sldId id="1536" r:id="rId113"/>
    <p:sldId id="1308" r:id="rId114"/>
    <p:sldId id="1444" r:id="rId115"/>
    <p:sldId id="1309" r:id="rId116"/>
    <p:sldId id="1310" r:id="rId117"/>
    <p:sldId id="1447" r:id="rId118"/>
    <p:sldId id="1445" r:id="rId119"/>
    <p:sldId id="1311" r:id="rId120"/>
    <p:sldId id="1448" r:id="rId121"/>
    <p:sldId id="1312" r:id="rId122"/>
    <p:sldId id="1323" r:id="rId123"/>
    <p:sldId id="1390" r:id="rId124"/>
    <p:sldId id="1450" r:id="rId125"/>
    <p:sldId id="1389" r:id="rId126"/>
    <p:sldId id="1554" r:id="rId127"/>
    <p:sldId id="1502" r:id="rId128"/>
    <p:sldId id="1449" r:id="rId129"/>
    <p:sldId id="1314" r:id="rId130"/>
    <p:sldId id="1500" r:id="rId131"/>
    <p:sldId id="1557" r:id="rId132"/>
    <p:sldId id="1501" r:id="rId133"/>
    <p:sldId id="1558" r:id="rId134"/>
    <p:sldId id="1485" r:id="rId135"/>
    <p:sldId id="1565" r:id="rId136"/>
    <p:sldId id="1315" r:id="rId137"/>
    <p:sldId id="1317" r:id="rId138"/>
    <p:sldId id="1319" r:id="rId139"/>
    <p:sldId id="1320" r:id="rId140"/>
    <p:sldId id="1321" r:id="rId141"/>
    <p:sldId id="1322" r:id="rId142"/>
    <p:sldId id="1325" r:id="rId143"/>
    <p:sldId id="1549" r:id="rId144"/>
    <p:sldId id="1326" r:id="rId145"/>
    <p:sldId id="1452" r:id="rId146"/>
    <p:sldId id="1456" r:id="rId147"/>
    <p:sldId id="1454" r:id="rId148"/>
    <p:sldId id="1457" r:id="rId149"/>
    <p:sldId id="1453" r:id="rId150"/>
    <p:sldId id="1455" r:id="rId151"/>
    <p:sldId id="1442" r:id="rId152"/>
    <p:sldId id="1458" r:id="rId153"/>
    <p:sldId id="1459" r:id="rId154"/>
    <p:sldId id="1559" r:id="rId155"/>
    <p:sldId id="1462" r:id="rId156"/>
    <p:sldId id="1463" r:id="rId157"/>
    <p:sldId id="1464" r:id="rId158"/>
    <p:sldId id="1399" r:id="rId159"/>
    <p:sldId id="1391" r:id="rId160"/>
    <p:sldId id="1294" r:id="rId161"/>
    <p:sldId id="1262" r:id="rId162"/>
    <p:sldId id="1555" r:id="rId163"/>
    <p:sldId id="1276" r:id="rId164"/>
    <p:sldId id="1482" r:id="rId165"/>
    <p:sldId id="1492" r:id="rId166"/>
    <p:sldId id="1263" r:id="rId167"/>
    <p:sldId id="1393" r:id="rId168"/>
    <p:sldId id="1394" r:id="rId169"/>
    <p:sldId id="1465" r:id="rId170"/>
    <p:sldId id="1466" r:id="rId171"/>
    <p:sldId id="1547" r:id="rId172"/>
    <p:sldId id="1548" r:id="rId173"/>
    <p:sldId id="1472" r:id="rId174"/>
    <p:sldId id="1473" r:id="rId175"/>
    <p:sldId id="1474" r:id="rId176"/>
    <p:sldId id="1327" r:id="rId177"/>
    <p:sldId id="1475" r:id="rId178"/>
    <p:sldId id="1249" r:id="rId179"/>
    <p:sldId id="1331" r:id="rId180"/>
    <p:sldId id="1504" r:id="rId181"/>
    <p:sldId id="1335" r:id="rId182"/>
    <p:sldId id="1477" r:id="rId183"/>
    <p:sldId id="1507" r:id="rId184"/>
    <p:sldId id="1508" r:id="rId185"/>
    <p:sldId id="1509" r:id="rId186"/>
    <p:sldId id="1521" r:id="rId187"/>
    <p:sldId id="1523" r:id="rId188"/>
    <p:sldId id="1510" r:id="rId189"/>
    <p:sldId id="1514" r:id="rId190"/>
    <p:sldId id="1511" r:id="rId191"/>
    <p:sldId id="1522" r:id="rId192"/>
    <p:sldId id="1524" r:id="rId193"/>
    <p:sldId id="1513" r:id="rId194"/>
    <p:sldId id="1512" r:id="rId195"/>
    <p:sldId id="1520" r:id="rId196"/>
    <p:sldId id="1519" r:id="rId197"/>
    <p:sldId id="1516" r:id="rId198"/>
    <p:sldId id="1518" r:id="rId199"/>
    <p:sldId id="1517" r:id="rId200"/>
    <p:sldId id="1515" r:id="rId201"/>
    <p:sldId id="1525" r:id="rId202"/>
    <p:sldId id="1526" r:id="rId203"/>
    <p:sldId id="1478" r:id="rId204"/>
    <p:sldId id="1483" r:id="rId205"/>
    <p:sldId id="1484" r:id="rId206"/>
    <p:sldId id="1540" r:id="rId207"/>
    <p:sldId id="1250" r:id="rId208"/>
    <p:sldId id="1476" r:id="rId209"/>
    <p:sldId id="1252" r:id="rId210"/>
    <p:sldId id="1251" r:id="rId211"/>
    <p:sldId id="1541" r:id="rId212"/>
    <p:sldId id="1259" r:id="rId213"/>
    <p:sldId id="1545" r:id="rId214"/>
    <p:sldId id="1479" r:id="rId215"/>
    <p:sldId id="1480" r:id="rId216"/>
    <p:sldId id="1505" r:id="rId217"/>
    <p:sldId id="1283" r:id="rId218"/>
    <p:sldId id="1471" r:id="rId219"/>
    <p:sldId id="1284" r:id="rId220"/>
    <p:sldId id="1289" r:id="rId221"/>
    <p:sldId id="1506" r:id="rId222"/>
    <p:sldId id="1542" r:id="rId223"/>
    <p:sldId id="1290" r:id="rId224"/>
    <p:sldId id="1292" r:id="rId225"/>
    <p:sldId id="1293" r:id="rId226"/>
    <p:sldId id="1302" r:id="rId227"/>
    <p:sldId id="1303" r:id="rId228"/>
    <p:sldId id="1379" r:id="rId229"/>
    <p:sldId id="1380" r:id="rId230"/>
    <p:sldId id="1546" r:id="rId231"/>
    <p:sldId id="1381" r:id="rId232"/>
    <p:sldId id="1486" r:id="rId233"/>
    <p:sldId id="1527" r:id="rId234"/>
    <p:sldId id="1281" r:id="rId235"/>
    <p:sldId id="1003" r:id="rId236"/>
    <p:sldId id="1004" r:id="rId237"/>
    <p:sldId id="1487" r:id="rId238"/>
    <p:sldId id="1488" r:id="rId239"/>
    <p:sldId id="1497" r:id="rId240"/>
    <p:sldId id="1498" r:id="rId241"/>
    <p:sldId id="1489" r:id="rId242"/>
    <p:sldId id="1494" r:id="rId243"/>
    <p:sldId id="1493" r:id="rId244"/>
    <p:sldId id="1538" r:id="rId245"/>
    <p:sldId id="1495" r:id="rId246"/>
    <p:sldId id="1395" r:id="rId247"/>
    <p:sldId id="1499" r:id="rId248"/>
    <p:sldId id="1396" r:id="rId249"/>
    <p:sldId id="1490" r:id="rId250"/>
    <p:sldId id="1491" r:id="rId251"/>
    <p:sldId id="1398" r:id="rId252"/>
    <p:sldId id="1539" r:id="rId253"/>
    <p:sldId id="1496" r:id="rId2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C9"/>
    <a:srgbClr val="88FF08"/>
    <a:srgbClr val="14A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6148" autoAdjust="0"/>
  </p:normalViewPr>
  <p:slideViewPr>
    <p:cSldViewPr snapToGrid="0" snapToObjects="1">
      <p:cViewPr varScale="1">
        <p:scale>
          <a:sx n="87" d="100"/>
          <a:sy n="87" d="100"/>
        </p:scale>
        <p:origin x="1256" y="200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B83F2-FB0C-4C2B-9968-37F174318B74}" type="datetimeFigureOut">
              <a:rPr lang="nb-NO" smtClean="0"/>
              <a:t>20.06.2022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13B46-B8D6-445C-BD73-CDFC2FE914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54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Hi </a:t>
            </a:r>
            <a:r>
              <a:rPr lang="nb-NO" dirty="0" err="1"/>
              <a:t>everyone</a:t>
            </a:r>
            <a:r>
              <a:rPr lang="nb-NO" dirty="0"/>
              <a:t>! This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my talk, and sort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agenda.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talking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, </a:t>
            </a:r>
            <a:r>
              <a:rPr lang="nb-NO" dirty="0" err="1"/>
              <a:t>comparison</a:t>
            </a:r>
            <a:r>
              <a:rPr lang="nb-NO" dirty="0"/>
              <a:t> and cases. </a:t>
            </a:r>
            <a:r>
              <a:rPr lang="nb-NO" dirty="0" err="1"/>
              <a:t>Which</a:t>
            </a:r>
            <a:r>
              <a:rPr lang="nb-NO" dirty="0"/>
              <a:t> is to </a:t>
            </a:r>
            <a:r>
              <a:rPr lang="nb-NO" dirty="0" err="1"/>
              <a:t>say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,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, to </a:t>
            </a:r>
            <a:r>
              <a:rPr lang="nb-NO" dirty="0" err="1"/>
              <a:t>try</a:t>
            </a:r>
            <a:r>
              <a:rPr lang="nb-NO" dirty="0"/>
              <a:t> to make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 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operate</a:t>
            </a:r>
            <a:r>
              <a:rPr lang="nb-NO" dirty="0"/>
              <a:t> in. </a:t>
            </a:r>
            <a:r>
              <a:rPr lang="nb-NO" dirty="0" err="1"/>
              <a:t>Which</a:t>
            </a:r>
            <a:r>
              <a:rPr lang="nb-NO" dirty="0"/>
              <a:t> is to </a:t>
            </a:r>
            <a:r>
              <a:rPr lang="nb-NO" dirty="0" err="1"/>
              <a:t>say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talking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modelling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048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 </a:t>
            </a:r>
            <a:r>
              <a:rPr lang="nb-NO" dirty="0" err="1"/>
              <a:t>chose</a:t>
            </a:r>
            <a:r>
              <a:rPr lang="nb-NO" dirty="0"/>
              <a:t> </a:t>
            </a:r>
            <a:r>
              <a:rPr lang="nb-NO" dirty="0" err="1"/>
              <a:t>fellow</a:t>
            </a:r>
            <a:r>
              <a:rPr lang="nb-NO" dirty="0"/>
              <a:t> apes, and </a:t>
            </a:r>
            <a:r>
              <a:rPr lang="nb-NO" dirty="0" err="1"/>
              <a:t>the</a:t>
            </a:r>
            <a:r>
              <a:rPr lang="nb-NO" dirty="0"/>
              <a:t> purpose </a:t>
            </a:r>
            <a:r>
              <a:rPr lang="nb-NO" dirty="0" err="1"/>
              <a:t>was</a:t>
            </a:r>
            <a:r>
              <a:rPr lang="nb-NO" dirty="0"/>
              <a:t> to be a </a:t>
            </a:r>
            <a:r>
              <a:rPr lang="nb-NO" dirty="0" err="1"/>
              <a:t>little</a:t>
            </a:r>
            <a:r>
              <a:rPr lang="nb-NO" dirty="0"/>
              <a:t> bit </a:t>
            </a:r>
            <a:r>
              <a:rPr lang="nb-NO" dirty="0" err="1"/>
              <a:t>provocative</a:t>
            </a:r>
            <a:r>
              <a:rPr lang="nb-NO" dirty="0"/>
              <a:t>, and to start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off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little</a:t>
            </a:r>
            <a:r>
              <a:rPr lang="nb-NO" dirty="0"/>
              <a:t> </a:t>
            </a:r>
            <a:r>
              <a:rPr lang="nb-NO" dirty="0" err="1"/>
              <a:t>reflection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53593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?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do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84185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?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do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037389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?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do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857948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To be </a:t>
            </a:r>
            <a:r>
              <a:rPr lang="nb-NO" dirty="0" err="1"/>
              <a:t>honest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ask </a:t>
            </a:r>
            <a:r>
              <a:rPr lang="nb-NO" dirty="0" err="1"/>
              <a:t>me</a:t>
            </a:r>
            <a:r>
              <a:rPr lang="nb-NO" dirty="0"/>
              <a:t>,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 </a:t>
            </a:r>
            <a:r>
              <a:rPr lang="nb-NO" dirty="0" err="1"/>
              <a:t>tomato</a:t>
            </a:r>
            <a:r>
              <a:rPr lang="nb-NO" dirty="0"/>
              <a:t> is 70% </a:t>
            </a:r>
            <a:r>
              <a:rPr lang="nb-NO" dirty="0" err="1"/>
              <a:t>vegetable</a:t>
            </a:r>
            <a:r>
              <a:rPr lang="nb-NO" dirty="0"/>
              <a:t> and 30% </a:t>
            </a:r>
            <a:r>
              <a:rPr lang="nb-NO" dirty="0" err="1"/>
              <a:t>fruit</a:t>
            </a:r>
            <a:r>
              <a:rPr lang="nb-NO" dirty="0"/>
              <a:t>. This is my </a:t>
            </a:r>
            <a:r>
              <a:rPr lang="nb-NO" dirty="0" err="1"/>
              <a:t>everyday</a:t>
            </a:r>
            <a:r>
              <a:rPr lang="nb-NO" dirty="0"/>
              <a:t> </a:t>
            </a:r>
            <a:r>
              <a:rPr lang="nb-NO" dirty="0" err="1"/>
              <a:t>casual</a:t>
            </a:r>
            <a:r>
              <a:rPr lang="nb-NO" dirty="0"/>
              <a:t> </a:t>
            </a:r>
            <a:r>
              <a:rPr lang="nb-NO" dirty="0" err="1"/>
              <a:t>categorization</a:t>
            </a:r>
            <a:r>
              <a:rPr lang="nb-NO" dirty="0"/>
              <a:t>, and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notice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choose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mostly</a:t>
            </a:r>
            <a:r>
              <a:rPr lang="nb-NO" dirty="0"/>
              <a:t> </a:t>
            </a:r>
            <a:r>
              <a:rPr lang="nb-NO" dirty="0" err="1"/>
              <a:t>vegetable</a:t>
            </a:r>
            <a:r>
              <a:rPr lang="nb-NO" dirty="0"/>
              <a:t> to </a:t>
            </a:r>
            <a:r>
              <a:rPr lang="nb-NO" dirty="0" err="1"/>
              <a:t>me</a:t>
            </a:r>
            <a:r>
              <a:rPr lang="nb-NO" dirty="0"/>
              <a:t>. I </a:t>
            </a:r>
            <a:r>
              <a:rPr lang="nb-NO" dirty="0" err="1"/>
              <a:t>certainly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never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 in a </a:t>
            </a:r>
            <a:r>
              <a:rPr lang="nb-NO" dirty="0" err="1"/>
              <a:t>fruit</a:t>
            </a:r>
            <a:r>
              <a:rPr lang="nb-NO" dirty="0"/>
              <a:t> </a:t>
            </a:r>
            <a:r>
              <a:rPr lang="nb-NO" dirty="0" err="1"/>
              <a:t>salad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987544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To be </a:t>
            </a:r>
            <a:r>
              <a:rPr lang="nb-NO" dirty="0" err="1"/>
              <a:t>honest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ask </a:t>
            </a:r>
            <a:r>
              <a:rPr lang="nb-NO" dirty="0" err="1"/>
              <a:t>me</a:t>
            </a:r>
            <a:r>
              <a:rPr lang="nb-NO" dirty="0"/>
              <a:t>,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 </a:t>
            </a:r>
            <a:r>
              <a:rPr lang="nb-NO" dirty="0" err="1"/>
              <a:t>tomato</a:t>
            </a:r>
            <a:r>
              <a:rPr lang="nb-NO" dirty="0"/>
              <a:t> is 70% </a:t>
            </a:r>
            <a:r>
              <a:rPr lang="nb-NO" dirty="0" err="1"/>
              <a:t>vegetable</a:t>
            </a:r>
            <a:r>
              <a:rPr lang="nb-NO" dirty="0"/>
              <a:t> and 30% </a:t>
            </a:r>
            <a:r>
              <a:rPr lang="nb-NO" dirty="0" err="1"/>
              <a:t>fruit</a:t>
            </a:r>
            <a:r>
              <a:rPr lang="nb-NO" dirty="0"/>
              <a:t>. This is my </a:t>
            </a:r>
            <a:r>
              <a:rPr lang="nb-NO" dirty="0" err="1"/>
              <a:t>everyday</a:t>
            </a:r>
            <a:r>
              <a:rPr lang="nb-NO" dirty="0"/>
              <a:t> </a:t>
            </a:r>
            <a:r>
              <a:rPr lang="nb-NO" dirty="0" err="1"/>
              <a:t>casual</a:t>
            </a:r>
            <a:r>
              <a:rPr lang="nb-NO" dirty="0"/>
              <a:t> </a:t>
            </a:r>
            <a:r>
              <a:rPr lang="nb-NO" dirty="0" err="1"/>
              <a:t>categorization</a:t>
            </a:r>
            <a:r>
              <a:rPr lang="nb-NO" dirty="0"/>
              <a:t>, and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notice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choose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mostly</a:t>
            </a:r>
            <a:r>
              <a:rPr lang="nb-NO" dirty="0"/>
              <a:t> </a:t>
            </a:r>
            <a:r>
              <a:rPr lang="nb-NO" dirty="0" err="1"/>
              <a:t>vegetable</a:t>
            </a:r>
            <a:r>
              <a:rPr lang="nb-NO" dirty="0"/>
              <a:t> to </a:t>
            </a:r>
            <a:r>
              <a:rPr lang="nb-NO" dirty="0" err="1"/>
              <a:t>me</a:t>
            </a:r>
            <a:r>
              <a:rPr lang="nb-NO" dirty="0"/>
              <a:t>. I </a:t>
            </a:r>
            <a:r>
              <a:rPr lang="nb-NO" dirty="0" err="1"/>
              <a:t>certainly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never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 in a </a:t>
            </a:r>
            <a:r>
              <a:rPr lang="nb-NO" dirty="0" err="1"/>
              <a:t>fruit</a:t>
            </a:r>
            <a:r>
              <a:rPr lang="nb-NO" dirty="0"/>
              <a:t> </a:t>
            </a:r>
            <a:r>
              <a:rPr lang="nb-NO" dirty="0" err="1"/>
              <a:t>salad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50389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971997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36971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698796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36003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8686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a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greeting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5675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53372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99667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011671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94152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878238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806070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81403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195292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66677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3250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to </a:t>
            </a:r>
            <a:r>
              <a:rPr lang="nb-NO" dirty="0" err="1"/>
              <a:t>dig</a:t>
            </a:r>
            <a:r>
              <a:rPr lang="nb-NO" dirty="0"/>
              <a:t> a </a:t>
            </a:r>
            <a:r>
              <a:rPr lang="nb-NO" dirty="0" err="1"/>
              <a:t>little</a:t>
            </a:r>
            <a:r>
              <a:rPr lang="nb-NO" dirty="0"/>
              <a:t> bit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neural firings, </a:t>
            </a:r>
            <a:r>
              <a:rPr lang="nb-NO" dirty="0" err="1"/>
              <a:t>let’s</a:t>
            </a:r>
            <a:r>
              <a:rPr lang="nb-NO" dirty="0"/>
              <a:t> ask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. So first, is it a </a:t>
            </a:r>
            <a:r>
              <a:rPr lang="nb-NO" dirty="0" err="1"/>
              <a:t>reasonable</a:t>
            </a:r>
            <a:r>
              <a:rPr lang="nb-NO" dirty="0"/>
              <a:t> </a:t>
            </a:r>
            <a:r>
              <a:rPr lang="nb-NO" dirty="0" err="1"/>
              <a:t>greeting</a:t>
            </a:r>
            <a:r>
              <a:rPr lang="nb-NO" dirty="0"/>
              <a:t> do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?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648851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651312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574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022825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169040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947173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74785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64260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25282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88225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616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appropriate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466154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174842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225140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174580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908042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080283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8108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08474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883502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905339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</a:t>
            </a:r>
            <a:r>
              <a:rPr lang="nb-NO" dirty="0" err="1"/>
              <a:t>actually</a:t>
            </a:r>
            <a:r>
              <a:rPr lang="nb-NO" dirty="0"/>
              <a:t> has all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. For </a:t>
            </a:r>
            <a:r>
              <a:rPr lang="nb-NO" dirty="0" err="1"/>
              <a:t>instance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a </a:t>
            </a:r>
            <a:r>
              <a:rPr lang="nb-NO" dirty="0" err="1"/>
              <a:t>disease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affects</a:t>
            </a:r>
            <a:r>
              <a:rPr lang="nb-NO" dirty="0"/>
              <a:t> </a:t>
            </a:r>
            <a:r>
              <a:rPr lang="nb-NO" dirty="0" err="1"/>
              <a:t>robins</a:t>
            </a:r>
            <a:r>
              <a:rPr lang="nb-NO" dirty="0"/>
              <a:t>, </a:t>
            </a:r>
            <a:r>
              <a:rPr lang="nb-NO" dirty="0" err="1"/>
              <a:t>we’re</a:t>
            </a:r>
            <a:r>
              <a:rPr lang="nb-NO" dirty="0"/>
              <a:t> more </a:t>
            </a:r>
            <a:r>
              <a:rPr lang="nb-NO" dirty="0" err="1"/>
              <a:t>likely</a:t>
            </a:r>
            <a:r>
              <a:rPr lang="nb-NO" dirty="0"/>
              <a:t> to </a:t>
            </a:r>
            <a:r>
              <a:rPr lang="nb-NO" dirty="0" err="1"/>
              <a:t>assume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it </a:t>
            </a:r>
            <a:r>
              <a:rPr lang="nb-NO" dirty="0" err="1"/>
              <a:t>affects</a:t>
            </a:r>
            <a:r>
              <a:rPr lang="nb-NO" dirty="0"/>
              <a:t> all </a:t>
            </a:r>
            <a:r>
              <a:rPr lang="nb-NO" dirty="0" err="1"/>
              <a:t>birds</a:t>
            </a:r>
            <a:r>
              <a:rPr lang="nb-NO" dirty="0"/>
              <a:t>,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a </a:t>
            </a:r>
            <a:r>
              <a:rPr lang="nb-NO" dirty="0" err="1"/>
              <a:t>disease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affects</a:t>
            </a:r>
            <a:r>
              <a:rPr lang="nb-NO" dirty="0"/>
              <a:t> </a:t>
            </a:r>
            <a:r>
              <a:rPr lang="nb-NO" dirty="0" err="1"/>
              <a:t>penguins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7248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insulting</a:t>
            </a:r>
            <a:r>
              <a:rPr lang="nb-NO" dirty="0"/>
              <a:t> in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430718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434974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83391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189439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28241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035404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648358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852987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372754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173870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6264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so,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54344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876057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926382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69417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953272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158181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581503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253938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203868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614285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8954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Maybe</a:t>
            </a:r>
            <a:r>
              <a:rPr lang="nb-NO" dirty="0"/>
              <a:t> first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settle </a:t>
            </a:r>
            <a:r>
              <a:rPr lang="nb-NO" dirty="0" err="1"/>
              <a:t>this</a:t>
            </a:r>
            <a:r>
              <a:rPr lang="nb-NO" dirty="0"/>
              <a:t>. Do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agree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448811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232693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762726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619722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988153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7870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562542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353591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002263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392247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9476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to </a:t>
            </a:r>
            <a:r>
              <a:rPr lang="nb-NO" dirty="0" err="1"/>
              <a:t>answer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an ape is. Or </a:t>
            </a:r>
            <a:r>
              <a:rPr lang="nb-NO" dirty="0" err="1"/>
              <a:t>perhaps</a:t>
            </a:r>
            <a:r>
              <a:rPr lang="nb-NO" dirty="0"/>
              <a:t> </a:t>
            </a:r>
            <a:r>
              <a:rPr lang="nb-NO" dirty="0" err="1"/>
              <a:t>rather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apes is.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mean</a:t>
            </a:r>
            <a:r>
              <a:rPr lang="nb-NO" dirty="0"/>
              <a:t> to </a:t>
            </a:r>
            <a:r>
              <a:rPr lang="nb-NO" dirty="0" err="1"/>
              <a:t>belong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657651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357336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9172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273286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934852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895888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049502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45457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03119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340412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1900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Technically</a:t>
            </a:r>
            <a:r>
              <a:rPr lang="nb-NO" dirty="0"/>
              <a:t>, apes form a </a:t>
            </a:r>
            <a:r>
              <a:rPr lang="nb-NO" dirty="0" err="1"/>
              <a:t>clade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animals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ancestor</a:t>
            </a:r>
            <a:r>
              <a:rPr lang="nb-NO" dirty="0"/>
              <a:t>. This </a:t>
            </a:r>
            <a:r>
              <a:rPr lang="nb-NO" dirty="0" err="1"/>
              <a:t>approach</a:t>
            </a:r>
            <a:r>
              <a:rPr lang="nb-NO" dirty="0"/>
              <a:t> to </a:t>
            </a:r>
            <a:r>
              <a:rPr lang="nb-NO" dirty="0" err="1"/>
              <a:t>classification</a:t>
            </a:r>
            <a:r>
              <a:rPr lang="nb-NO" dirty="0"/>
              <a:t> is </a:t>
            </a:r>
            <a:r>
              <a:rPr lang="nb-NO" dirty="0" err="1"/>
              <a:t>known</a:t>
            </a:r>
            <a:r>
              <a:rPr lang="nb-NO" dirty="0"/>
              <a:t> as </a:t>
            </a:r>
            <a:r>
              <a:rPr lang="nb-NO" dirty="0" err="1"/>
              <a:t>cladestics</a:t>
            </a:r>
            <a:r>
              <a:rPr lang="nb-NO" dirty="0"/>
              <a:t>, and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currently</a:t>
            </a:r>
            <a:r>
              <a:rPr lang="nb-NO" dirty="0"/>
              <a:t> </a:t>
            </a:r>
            <a:r>
              <a:rPr lang="nb-NO" dirty="0" err="1"/>
              <a:t>categorize</a:t>
            </a:r>
            <a:r>
              <a:rPr lang="nb-NO" dirty="0"/>
              <a:t> species.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577187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041648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164777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05101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802915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02484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985707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61712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341260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427707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8046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Technically</a:t>
            </a:r>
            <a:r>
              <a:rPr lang="nb-NO" dirty="0"/>
              <a:t>, </a:t>
            </a:r>
            <a:r>
              <a:rPr lang="nb-NO" dirty="0" err="1"/>
              <a:t>then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doubt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precisely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a human is and </a:t>
            </a:r>
            <a:r>
              <a:rPr lang="nb-NO" dirty="0" err="1"/>
              <a:t>what</a:t>
            </a:r>
            <a:r>
              <a:rPr lang="nb-NO" dirty="0"/>
              <a:t> an ape is, and </a:t>
            </a:r>
            <a:r>
              <a:rPr lang="nb-NO" dirty="0" err="1"/>
              <a:t>there</a:t>
            </a:r>
            <a:r>
              <a:rPr lang="nb-NO" dirty="0"/>
              <a:t> is an is-a </a:t>
            </a:r>
            <a:r>
              <a:rPr lang="nb-NO" dirty="0" err="1"/>
              <a:t>relationship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. </a:t>
            </a:r>
            <a:r>
              <a:rPr lang="nb-NO" dirty="0" err="1"/>
              <a:t>Nothing</a:t>
            </a:r>
            <a:r>
              <a:rPr lang="nb-NO" dirty="0"/>
              <a:t> more to </a:t>
            </a:r>
            <a:r>
              <a:rPr lang="nb-NO" dirty="0" err="1"/>
              <a:t>discuss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71307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950300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081749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65450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646702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487410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107420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021459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48848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467009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135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.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software for </a:t>
            </a:r>
            <a:r>
              <a:rPr lang="nb-NO" dirty="0" err="1"/>
              <a:t>twenty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. Most </a:t>
            </a:r>
            <a:r>
              <a:rPr lang="nb-NO" dirty="0" err="1"/>
              <a:t>of</a:t>
            </a:r>
            <a:r>
              <a:rPr lang="nb-NO" dirty="0"/>
              <a:t> my </a:t>
            </a:r>
            <a:r>
              <a:rPr lang="nb-NO" dirty="0" err="1"/>
              <a:t>career</a:t>
            </a:r>
            <a:r>
              <a:rPr lang="nb-NO" dirty="0"/>
              <a:t>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writing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.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recently</a:t>
            </a:r>
            <a:r>
              <a:rPr lang="nb-NO" dirty="0"/>
              <a:t> I have </a:t>
            </a:r>
            <a:r>
              <a:rPr lang="nb-NO" dirty="0" err="1"/>
              <a:t>started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as a </a:t>
            </a:r>
            <a:r>
              <a:rPr lang="nb-NO" dirty="0" err="1"/>
              <a:t>socio-technical</a:t>
            </a:r>
            <a:r>
              <a:rPr lang="nb-NO" dirty="0"/>
              <a:t> </a:t>
            </a:r>
            <a:r>
              <a:rPr lang="nb-NO" dirty="0" err="1"/>
              <a:t>advisor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Norwegian Labour and </a:t>
            </a:r>
            <a:r>
              <a:rPr lang="nb-NO" dirty="0" err="1"/>
              <a:t>Welfare</a:t>
            </a:r>
            <a:r>
              <a:rPr lang="nb-NO" dirty="0"/>
              <a:t> Administration. </a:t>
            </a:r>
            <a:r>
              <a:rPr lang="en-GB" dirty="0"/>
              <a:t>NAV is a large organization. We administer a third of the national budget through schemes such as unemployment benefit, work assessment allowance, sickness benefit, pensions, child benefit and cash-for-care benefit. And we have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7925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Here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in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company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family</a:t>
            </a:r>
            <a:r>
              <a:rPr lang="nb-NO" dirty="0"/>
              <a:t> </a:t>
            </a:r>
            <a:r>
              <a:rPr lang="nb-NO" dirty="0" err="1"/>
              <a:t>reunion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got</a:t>
            </a:r>
            <a:r>
              <a:rPr lang="nb-NO" dirty="0"/>
              <a:t> </a:t>
            </a:r>
            <a:r>
              <a:rPr lang="nb-NO" dirty="0" err="1"/>
              <a:t>flanked</a:t>
            </a:r>
            <a:r>
              <a:rPr lang="nb-NO" dirty="0"/>
              <a:t> by a gibbon,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easily</a:t>
            </a:r>
            <a:r>
              <a:rPr lang="nb-NO" dirty="0"/>
              <a:t> </a:t>
            </a:r>
            <a:r>
              <a:rPr lang="nb-NO" dirty="0" err="1"/>
              <a:t>escape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party. This is </a:t>
            </a:r>
            <a:r>
              <a:rPr lang="nb-NO" dirty="0" err="1"/>
              <a:t>us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human ape and </a:t>
            </a:r>
            <a:r>
              <a:rPr lang="nb-NO" dirty="0" err="1"/>
              <a:t>our</a:t>
            </a:r>
            <a:r>
              <a:rPr lang="nb-NO" dirty="0"/>
              <a:t> relatives.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569067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292159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37738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032439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345676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86253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65314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860661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033802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253103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665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by far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ape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planet.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975029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264201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383738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711263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746428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196624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49592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Lose </a:t>
            </a:r>
            <a:r>
              <a:rPr lang="nb-NO" dirty="0" err="1"/>
              <a:t>degrees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freedom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0181167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Lose </a:t>
            </a:r>
            <a:r>
              <a:rPr lang="nb-NO" dirty="0" err="1"/>
              <a:t>degrees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freedom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5736073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509166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4310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chimpanzee</a:t>
            </a:r>
            <a:r>
              <a:rPr lang="nb-NO" dirty="0"/>
              <a:t>-to-human ratio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,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highest</a:t>
            </a:r>
            <a:r>
              <a:rPr lang="nb-NO" dirty="0"/>
              <a:t> </a:t>
            </a:r>
            <a:r>
              <a:rPr lang="nb-NO" dirty="0" err="1"/>
              <a:t>estimated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chimpanzees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300000. For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chimpanzee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26000 </a:t>
            </a:r>
            <a:r>
              <a:rPr lang="nb-NO" dirty="0" err="1"/>
              <a:t>humans</a:t>
            </a:r>
            <a:r>
              <a:rPr lang="nb-NO" dirty="0"/>
              <a:t>. So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even</a:t>
            </a:r>
            <a:r>
              <a:rPr lang="nb-NO" dirty="0"/>
              <a:t> a </a:t>
            </a:r>
            <a:r>
              <a:rPr lang="nb-NO" dirty="0" err="1"/>
              <a:t>competition</a:t>
            </a:r>
            <a:r>
              <a:rPr lang="nb-NO" dirty="0"/>
              <a:t>. </a:t>
            </a:r>
            <a:r>
              <a:rPr lang="nb-NO" dirty="0" err="1"/>
              <a:t>Almost</a:t>
            </a:r>
            <a:r>
              <a:rPr lang="nb-NO" dirty="0"/>
              <a:t> </a:t>
            </a:r>
            <a:r>
              <a:rPr lang="nb-NO" dirty="0" err="1"/>
              <a:t>every</a:t>
            </a:r>
            <a:r>
              <a:rPr lang="nb-NO" dirty="0"/>
              <a:t> ape is a human ape.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878133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495889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81315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547670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90723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0820195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90083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753379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141365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43738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727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protest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. A human is just a hominid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simians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008568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1891644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363069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9568962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290938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022930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Unwitting assumption.</a:t>
            </a:r>
          </a:p>
          <a:p>
            <a:r>
              <a:rPr lang="en-US" dirty="0"/>
              <a:t>Some indecision about architecture</a:t>
            </a:r>
          </a:p>
          <a:p>
            <a:r>
              <a:rPr lang="en-US" dirty="0"/>
              <a:t>Bet against the future</a:t>
            </a:r>
          </a:p>
          <a:p>
            <a:r>
              <a:rPr lang="en-US" dirty="0"/>
              <a:t>Some ambiguity of domain terms</a:t>
            </a:r>
          </a:p>
          <a:p>
            <a:r>
              <a:rPr lang="en-US" dirty="0"/>
              <a:t>Misunderstanding between teams</a:t>
            </a:r>
          </a:p>
          <a:p>
            <a:r>
              <a:rPr lang="en-US" dirty="0"/>
              <a:t>Conflict of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64087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6266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5574358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1047715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2471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problem, I </a:t>
            </a:r>
            <a:r>
              <a:rPr lang="nb-NO" dirty="0" err="1"/>
              <a:t>think</a:t>
            </a:r>
            <a:r>
              <a:rPr lang="nb-NO" dirty="0"/>
              <a:t>, has to do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typicality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be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ape,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definitely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typical</a:t>
            </a:r>
            <a:r>
              <a:rPr lang="nb-NO" dirty="0"/>
              <a:t> ape.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perhaps.a</a:t>
            </a:r>
            <a:r>
              <a:rPr lang="nb-NO" dirty="0"/>
              <a:t> </a:t>
            </a:r>
            <a:r>
              <a:rPr lang="nb-NO" dirty="0" err="1"/>
              <a:t>little</a:t>
            </a:r>
            <a:r>
              <a:rPr lang="nb-NO" dirty="0"/>
              <a:t> bit surprising and a </a:t>
            </a:r>
            <a:r>
              <a:rPr lang="nb-NO" dirty="0" err="1"/>
              <a:t>little</a:t>
            </a:r>
            <a:r>
              <a:rPr lang="nb-NO" dirty="0"/>
              <a:t> bit striking.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actually</a:t>
            </a:r>
            <a:r>
              <a:rPr lang="nb-NO" dirty="0"/>
              <a:t> not </a:t>
            </a:r>
            <a:r>
              <a:rPr lang="nb-NO" dirty="0" err="1"/>
              <a:t>unique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situation</a:t>
            </a:r>
            <a:r>
              <a:rPr lang="nb-NO" dirty="0"/>
              <a:t> for </a:t>
            </a:r>
            <a:r>
              <a:rPr lang="nb-NO" dirty="0" err="1"/>
              <a:t>birds</a:t>
            </a:r>
            <a:r>
              <a:rPr lang="nb-NO" dirty="0"/>
              <a:t>.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 </a:t>
            </a:r>
            <a:r>
              <a:rPr lang="nb-NO" dirty="0" err="1"/>
              <a:t>ago</a:t>
            </a:r>
            <a:r>
              <a:rPr lang="nb-NO" dirty="0"/>
              <a:t> I </a:t>
            </a:r>
            <a:r>
              <a:rPr lang="nb-NO" dirty="0" err="1"/>
              <a:t>did</a:t>
            </a:r>
            <a:r>
              <a:rPr lang="nb-NO" dirty="0"/>
              <a:t> a talk </a:t>
            </a:r>
            <a:r>
              <a:rPr lang="nb-NO" dirty="0" err="1"/>
              <a:t>where</a:t>
            </a:r>
            <a:r>
              <a:rPr lang="nb-NO" dirty="0"/>
              <a:t> I </a:t>
            </a:r>
            <a:r>
              <a:rPr lang="nb-NO" dirty="0" err="1"/>
              <a:t>argued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sparrow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. By far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chicken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fly </a:t>
            </a:r>
            <a:r>
              <a:rPr lang="nb-NO" dirty="0" err="1"/>
              <a:t>properly</a:t>
            </a:r>
            <a:r>
              <a:rPr lang="nb-NO" dirty="0"/>
              <a:t>. It’s a </a:t>
            </a:r>
            <a:r>
              <a:rPr lang="nb-NO" dirty="0" err="1"/>
              <a:t>pathetic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 like to </a:t>
            </a:r>
            <a:r>
              <a:rPr lang="nb-NO" dirty="0" err="1"/>
              <a:t>eat</a:t>
            </a:r>
            <a:r>
              <a:rPr lang="nb-NO" dirty="0"/>
              <a:t> </a:t>
            </a:r>
            <a:r>
              <a:rPr lang="nb-NO" dirty="0" err="1"/>
              <a:t>chicken</a:t>
            </a:r>
            <a:r>
              <a:rPr lang="nb-NO" dirty="0"/>
              <a:t>, so </a:t>
            </a:r>
            <a:r>
              <a:rPr lang="nb-NO" dirty="0" err="1"/>
              <a:t>there’s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768723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9806884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8293724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900885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216982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189452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0439160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030867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881123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7667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5953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more or less </a:t>
            </a:r>
            <a:r>
              <a:rPr lang="nb-NO" dirty="0" err="1"/>
              <a:t>grudgingly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to </a:t>
            </a:r>
            <a:r>
              <a:rPr lang="nb-NO" dirty="0" err="1"/>
              <a:t>accept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group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animals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 apes,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as </a:t>
            </a:r>
            <a:r>
              <a:rPr lang="nb-NO" dirty="0" err="1"/>
              <a:t>typical</a:t>
            </a:r>
            <a:r>
              <a:rPr lang="nb-NO" dirty="0"/>
              <a:t> apes. </a:t>
            </a:r>
            <a:r>
              <a:rPr lang="nb-NO" dirty="0" err="1"/>
              <a:t>We’ve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diagrams,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family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like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203572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2349715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205834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151609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now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0548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as apes most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time.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5474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Instead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as human.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2509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6765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First </a:t>
            </a:r>
            <a:r>
              <a:rPr lang="nb-NO" dirty="0" err="1"/>
              <a:t>of</a:t>
            </a:r>
            <a:r>
              <a:rPr lang="nb-NO" dirty="0"/>
              <a:t> all, </a:t>
            </a:r>
            <a:r>
              <a:rPr lang="nb-NO" dirty="0" err="1"/>
              <a:t>we’re</a:t>
            </a:r>
            <a:r>
              <a:rPr lang="nb-NO" dirty="0"/>
              <a:t> not </a:t>
            </a:r>
            <a:r>
              <a:rPr lang="nb-NO" dirty="0" err="1"/>
              <a:t>hairy</a:t>
            </a:r>
            <a:r>
              <a:rPr lang="nb-NO" dirty="0"/>
              <a:t> </a:t>
            </a:r>
            <a:r>
              <a:rPr lang="nb-NO" dirty="0" err="1"/>
              <a:t>enough</a:t>
            </a:r>
            <a:r>
              <a:rPr lang="nb-NO" dirty="0"/>
              <a:t>. </a:t>
            </a:r>
            <a:r>
              <a:rPr lang="nb-NO" dirty="0" err="1"/>
              <a:t>Typical</a:t>
            </a:r>
            <a:r>
              <a:rPr lang="nb-NO" dirty="0"/>
              <a:t> apes have more </a:t>
            </a:r>
            <a:r>
              <a:rPr lang="nb-NO" dirty="0" err="1"/>
              <a:t>hair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bodies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do.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511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.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software for </a:t>
            </a:r>
            <a:r>
              <a:rPr lang="nb-NO" dirty="0" err="1"/>
              <a:t>twenty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. Most </a:t>
            </a:r>
            <a:r>
              <a:rPr lang="nb-NO" dirty="0" err="1"/>
              <a:t>of</a:t>
            </a:r>
            <a:r>
              <a:rPr lang="nb-NO" dirty="0"/>
              <a:t> my </a:t>
            </a:r>
            <a:r>
              <a:rPr lang="nb-NO" dirty="0" err="1"/>
              <a:t>career</a:t>
            </a:r>
            <a:r>
              <a:rPr lang="nb-NO" dirty="0"/>
              <a:t>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writing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.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recently</a:t>
            </a:r>
            <a:r>
              <a:rPr lang="nb-NO" dirty="0"/>
              <a:t> I have </a:t>
            </a:r>
            <a:r>
              <a:rPr lang="nb-NO" dirty="0" err="1"/>
              <a:t>started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as a </a:t>
            </a:r>
            <a:r>
              <a:rPr lang="nb-NO" dirty="0" err="1"/>
              <a:t>socio-technical</a:t>
            </a:r>
            <a:r>
              <a:rPr lang="nb-NO" dirty="0"/>
              <a:t> </a:t>
            </a:r>
            <a:r>
              <a:rPr lang="nb-NO" dirty="0" err="1"/>
              <a:t>advisor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Norwegian Labour and </a:t>
            </a:r>
            <a:r>
              <a:rPr lang="nb-NO" dirty="0" err="1"/>
              <a:t>Welfare</a:t>
            </a:r>
            <a:r>
              <a:rPr lang="nb-NO" dirty="0"/>
              <a:t> Administration. </a:t>
            </a:r>
            <a:r>
              <a:rPr lang="en-GB" dirty="0"/>
              <a:t>NAV is a large organization. We administer a third of the national budget through services such as unemployment benefit, work assessment allowance, sickness benefit, pensions, child benefit and cash-for-care benefit. And we have a lot of categories.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2315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upright</a:t>
            </a:r>
            <a:r>
              <a:rPr lang="nb-NO" dirty="0"/>
              <a:t> to be a </a:t>
            </a:r>
            <a:r>
              <a:rPr lang="nb-NO" dirty="0" err="1"/>
              <a:t>typical</a:t>
            </a:r>
            <a:r>
              <a:rPr lang="nb-NO" dirty="0"/>
              <a:t> ape.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walk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feet.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4622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Our arms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short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9757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relatively</a:t>
            </a:r>
            <a:r>
              <a:rPr lang="nb-NO" dirty="0"/>
              <a:t> </a:t>
            </a:r>
            <a:r>
              <a:rPr lang="nb-NO" dirty="0" err="1"/>
              <a:t>weak</a:t>
            </a:r>
            <a:r>
              <a:rPr lang="nb-NO" dirty="0"/>
              <a:t> </a:t>
            </a:r>
            <a:r>
              <a:rPr lang="nb-NO" dirty="0" err="1"/>
              <a:t>footgrip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climbers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suited</a:t>
            </a:r>
            <a:r>
              <a:rPr lang="nb-NO" dirty="0"/>
              <a:t> to a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ground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a </a:t>
            </a:r>
            <a:r>
              <a:rPr lang="nb-NO" dirty="0" err="1"/>
              <a:t>life</a:t>
            </a:r>
            <a:r>
              <a:rPr lang="nb-NO" dirty="0"/>
              <a:t> up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treetops</a:t>
            </a:r>
            <a:r>
              <a:rPr lang="nb-NO" dirty="0"/>
              <a:t>.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afraid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heights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4416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intelligent to be </a:t>
            </a:r>
            <a:r>
              <a:rPr lang="nb-NO" dirty="0" err="1"/>
              <a:t>considered</a:t>
            </a:r>
            <a:r>
              <a:rPr lang="nb-NO" dirty="0"/>
              <a:t> a </a:t>
            </a:r>
            <a:r>
              <a:rPr lang="nb-NO" dirty="0" err="1"/>
              <a:t>typical</a:t>
            </a:r>
            <a:r>
              <a:rPr lang="nb-NO" dirty="0"/>
              <a:t> ape.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labeled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, not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modestly</a:t>
            </a:r>
            <a:r>
              <a:rPr lang="nb-NO" dirty="0"/>
              <a:t>,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wise</a:t>
            </a:r>
            <a:r>
              <a:rPr lang="nb-NO" dirty="0"/>
              <a:t> ape, homo sapiens.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1054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And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,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though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eat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occasional</a:t>
            </a:r>
            <a:r>
              <a:rPr lang="nb-NO" dirty="0"/>
              <a:t> </a:t>
            </a:r>
            <a:r>
              <a:rPr lang="nb-NO" dirty="0" err="1"/>
              <a:t>banana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typical</a:t>
            </a:r>
            <a:r>
              <a:rPr lang="nb-NO" dirty="0"/>
              <a:t> ape – in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perception</a:t>
            </a:r>
            <a:r>
              <a:rPr lang="nb-NO" dirty="0"/>
              <a:t> – is </a:t>
            </a:r>
            <a:r>
              <a:rPr lang="nb-NO" dirty="0" err="1"/>
              <a:t>much</a:t>
            </a:r>
            <a:r>
              <a:rPr lang="nb-NO" dirty="0"/>
              <a:t> more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banana-holic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easily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 a </a:t>
            </a:r>
            <a:r>
              <a:rPr lang="nb-NO" dirty="0" err="1"/>
              <a:t>chimpanzee</a:t>
            </a:r>
            <a:r>
              <a:rPr lang="nb-NO" dirty="0"/>
              <a:t> or a gorilla chain-</a:t>
            </a:r>
            <a:r>
              <a:rPr lang="nb-NO" dirty="0" err="1"/>
              <a:t>eating</a:t>
            </a:r>
            <a:r>
              <a:rPr lang="nb-NO" dirty="0"/>
              <a:t> a </a:t>
            </a:r>
            <a:r>
              <a:rPr lang="nb-NO" dirty="0" err="1"/>
              <a:t>whole</a:t>
            </a:r>
            <a:r>
              <a:rPr lang="nb-NO" dirty="0"/>
              <a:t> </a:t>
            </a:r>
            <a:r>
              <a:rPr lang="nb-NO" dirty="0" err="1"/>
              <a:t>bunch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bananas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0374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Which</a:t>
            </a:r>
            <a:r>
              <a:rPr lang="nb-NO" dirty="0"/>
              <a:t> turns </a:t>
            </a:r>
            <a:r>
              <a:rPr lang="nb-NO" dirty="0" err="1"/>
              <a:t>out</a:t>
            </a:r>
            <a:r>
              <a:rPr lang="nb-NO" dirty="0"/>
              <a:t> to be </a:t>
            </a:r>
            <a:r>
              <a:rPr lang="nb-NO" dirty="0" err="1"/>
              <a:t>wrong</a:t>
            </a:r>
            <a:r>
              <a:rPr lang="nb-NO" dirty="0"/>
              <a:t>. </a:t>
            </a:r>
            <a:r>
              <a:rPr lang="nb-NO" dirty="0" err="1"/>
              <a:t>Bananas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in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eat</a:t>
            </a:r>
            <a:r>
              <a:rPr lang="nb-NO" dirty="0"/>
              <a:t> more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8101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Typically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bananas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cultivated</a:t>
            </a:r>
            <a:r>
              <a:rPr lang="nb-NO" dirty="0"/>
              <a:t> </a:t>
            </a:r>
            <a:r>
              <a:rPr lang="nb-NO" dirty="0" err="1"/>
              <a:t>banana</a:t>
            </a:r>
            <a:r>
              <a:rPr lang="nb-NO" dirty="0"/>
              <a:t> </a:t>
            </a:r>
            <a:r>
              <a:rPr lang="nb-NO" dirty="0" err="1"/>
              <a:t>known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Cavendish </a:t>
            </a:r>
            <a:r>
              <a:rPr lang="nb-NO" dirty="0" err="1"/>
              <a:t>banana</a:t>
            </a:r>
            <a:r>
              <a:rPr lang="nb-NO" dirty="0"/>
              <a:t>. It is a </a:t>
            </a:r>
            <a:r>
              <a:rPr lang="nb-NO" dirty="0" err="1"/>
              <a:t>domesticated</a:t>
            </a:r>
            <a:r>
              <a:rPr lang="nb-NO" dirty="0"/>
              <a:t> plant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from us.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banana-dealers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animal </a:t>
            </a:r>
            <a:r>
              <a:rPr lang="nb-NO" dirty="0" err="1"/>
              <a:t>kingdom</a:t>
            </a:r>
            <a:r>
              <a:rPr lang="nb-NO" dirty="0"/>
              <a:t>. Apes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eat</a:t>
            </a:r>
            <a:r>
              <a:rPr lang="nb-NO" dirty="0"/>
              <a:t> </a:t>
            </a:r>
            <a:r>
              <a:rPr lang="nb-NO" dirty="0" err="1"/>
              <a:t>bananas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actually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</a:t>
            </a:r>
            <a:r>
              <a:rPr lang="nb-NO" dirty="0" err="1"/>
              <a:t>grapes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937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ended</a:t>
            </a:r>
            <a:r>
              <a:rPr lang="nb-NO" dirty="0"/>
              <a:t> up </a:t>
            </a:r>
            <a:r>
              <a:rPr lang="nb-NO" dirty="0" err="1"/>
              <a:t>here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5262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doesn’t</a:t>
            </a:r>
            <a:r>
              <a:rPr lang="nb-NO" dirty="0"/>
              <a:t> matter. To </a:t>
            </a:r>
            <a:r>
              <a:rPr lang="nb-NO" dirty="0" err="1"/>
              <a:t>summarize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different </a:t>
            </a:r>
            <a:r>
              <a:rPr lang="nb-NO" dirty="0" err="1"/>
              <a:t>somehow</a:t>
            </a:r>
            <a:r>
              <a:rPr lang="nb-NO" dirty="0"/>
              <a:t>. </a:t>
            </a:r>
            <a:r>
              <a:rPr lang="nb-NO" dirty="0" err="1"/>
              <a:t>Yes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similarities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so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differences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ape </a:t>
            </a:r>
            <a:r>
              <a:rPr lang="nb-NO" dirty="0" err="1"/>
              <a:t>feels</a:t>
            </a:r>
            <a:r>
              <a:rPr lang="nb-NO" dirty="0"/>
              <a:t> like a </a:t>
            </a:r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label</a:t>
            </a:r>
            <a:r>
              <a:rPr lang="nb-NO" dirty="0"/>
              <a:t> for us.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5664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notion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is *not* </a:t>
            </a:r>
            <a:r>
              <a:rPr lang="nb-NO" dirty="0" err="1"/>
              <a:t>technical</a:t>
            </a:r>
            <a:r>
              <a:rPr lang="nb-NO" dirty="0"/>
              <a:t>, and it is not </a:t>
            </a:r>
            <a:r>
              <a:rPr lang="nb-NO" dirty="0" err="1"/>
              <a:t>designed</a:t>
            </a:r>
            <a:r>
              <a:rPr lang="nb-NO" dirty="0"/>
              <a:t> to be </a:t>
            </a:r>
            <a:r>
              <a:rPr lang="nb-NO" dirty="0" err="1"/>
              <a:t>precise</a:t>
            </a:r>
            <a:r>
              <a:rPr lang="nb-NO" dirty="0"/>
              <a:t>. It is </a:t>
            </a:r>
            <a:r>
              <a:rPr lang="nb-NO" dirty="0" err="1"/>
              <a:t>casual</a:t>
            </a:r>
            <a:r>
              <a:rPr lang="nb-NO" dirty="0"/>
              <a:t> and </a:t>
            </a:r>
            <a:r>
              <a:rPr lang="nb-NO" dirty="0" err="1"/>
              <a:t>informal</a:t>
            </a:r>
            <a:r>
              <a:rPr lang="nb-NO" dirty="0"/>
              <a:t>. And in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fit</a:t>
            </a:r>
            <a:r>
              <a:rPr lang="nb-NO" dirty="0"/>
              <a:t> all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6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9266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becomes</a:t>
            </a:r>
            <a:r>
              <a:rPr lang="nb-NO" dirty="0"/>
              <a:t>,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apes or not? This is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confusing</a:t>
            </a:r>
            <a:r>
              <a:rPr lang="nb-NO" dirty="0"/>
              <a:t>!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technically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like apes. It </a:t>
            </a:r>
            <a:r>
              <a:rPr lang="nb-NO" dirty="0" err="1"/>
              <a:t>doesn’t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like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identity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3186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difficult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different </a:t>
            </a:r>
            <a:r>
              <a:rPr lang="nb-NO" dirty="0" err="1"/>
              <a:t>contexts</a:t>
            </a:r>
            <a:r>
              <a:rPr lang="nb-NO" dirty="0"/>
              <a:t>, and </a:t>
            </a:r>
            <a:r>
              <a:rPr lang="nb-NO" dirty="0" err="1"/>
              <a:t>two</a:t>
            </a:r>
            <a:r>
              <a:rPr lang="nb-NO" dirty="0"/>
              <a:t> different </a:t>
            </a:r>
            <a:r>
              <a:rPr lang="nb-NO" dirty="0" err="1"/>
              <a:t>categories</a:t>
            </a:r>
            <a:r>
              <a:rPr lang="nb-NO" dirty="0"/>
              <a:t>, </a:t>
            </a:r>
            <a:r>
              <a:rPr lang="nb-NO" dirty="0" err="1"/>
              <a:t>denoted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word</a:t>
            </a:r>
            <a:r>
              <a:rPr lang="nb-NO" dirty="0"/>
              <a:t>, APE. In </a:t>
            </a:r>
            <a:r>
              <a:rPr lang="nb-NO" dirty="0" err="1"/>
              <a:t>biology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have a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unambivalently</a:t>
            </a:r>
            <a:r>
              <a:rPr lang="nb-NO" dirty="0"/>
              <a:t> </a:t>
            </a:r>
            <a:r>
              <a:rPr lang="nb-NO" dirty="0" err="1"/>
              <a:t>includes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.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discussion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it.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ancestor</a:t>
            </a:r>
            <a:r>
              <a:rPr lang="nb-NO" dirty="0"/>
              <a:t>. By </a:t>
            </a:r>
            <a:r>
              <a:rPr lang="nb-NO" dirty="0" err="1"/>
              <a:t>definition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apes.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everyday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ape, </a:t>
            </a: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blurry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, </a:t>
            </a:r>
            <a:r>
              <a:rPr lang="nb-NO" dirty="0" err="1"/>
              <a:t>intellectually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Darwin,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membership</a:t>
            </a:r>
            <a:r>
              <a:rPr lang="nb-NO" dirty="0"/>
              <a:t> is </a:t>
            </a:r>
            <a:r>
              <a:rPr lang="nb-NO" dirty="0" err="1"/>
              <a:t>fuzzy</a:t>
            </a:r>
            <a:r>
              <a:rPr lang="nb-NO" dirty="0"/>
              <a:t> and </a:t>
            </a:r>
            <a:r>
              <a:rPr lang="nb-NO" dirty="0" err="1"/>
              <a:t>problematic</a:t>
            </a:r>
            <a:r>
              <a:rPr lang="nb-NO" dirty="0"/>
              <a:t>. </a:t>
            </a:r>
            <a:r>
              <a:rPr lang="nb-NO" dirty="0" err="1"/>
              <a:t>We’re</a:t>
            </a:r>
            <a:r>
              <a:rPr lang="nb-NO" dirty="0"/>
              <a:t> an </a:t>
            </a:r>
            <a:r>
              <a:rPr lang="nb-NO" dirty="0" err="1"/>
              <a:t>edge</a:t>
            </a:r>
            <a:r>
              <a:rPr lang="nb-NO" dirty="0"/>
              <a:t> case.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</a:t>
            </a:r>
            <a:r>
              <a:rPr lang="nb-NO" dirty="0" err="1"/>
              <a:t>outside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ape </a:t>
            </a:r>
            <a:r>
              <a:rPr lang="nb-NO" dirty="0" err="1"/>
              <a:t>category</a:t>
            </a:r>
            <a:r>
              <a:rPr lang="nb-NO" dirty="0"/>
              <a:t>, and </a:t>
            </a:r>
            <a:r>
              <a:rPr lang="nb-NO" dirty="0" err="1"/>
              <a:t>require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apes be </a:t>
            </a:r>
            <a:r>
              <a:rPr lang="nb-NO" dirty="0" err="1"/>
              <a:t>hairy</a:t>
            </a:r>
            <a:r>
              <a:rPr lang="nb-NO" dirty="0"/>
              <a:t> </a:t>
            </a:r>
            <a:r>
              <a:rPr lang="nb-NO" dirty="0" err="1"/>
              <a:t>climbers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50105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still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confused</a:t>
            </a:r>
            <a:r>
              <a:rPr lang="nb-NO" dirty="0"/>
              <a:t>,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reason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contexts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contexts</a:t>
            </a:r>
            <a:r>
              <a:rPr lang="nb-NO" dirty="0"/>
              <a:t>. In </a:t>
            </a:r>
            <a:r>
              <a:rPr lang="nb-NO" dirty="0" err="1"/>
              <a:t>fact</a:t>
            </a:r>
            <a:r>
              <a:rPr lang="nb-NO" dirty="0"/>
              <a:t>, an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be,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contexts</a:t>
            </a:r>
            <a:r>
              <a:rPr lang="nb-NO" dirty="0"/>
              <a:t>? Or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everyday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just </a:t>
            </a:r>
            <a:r>
              <a:rPr lang="nb-NO" dirty="0" err="1"/>
              <a:t>wrong</a:t>
            </a:r>
            <a:r>
              <a:rPr lang="nb-NO" dirty="0"/>
              <a:t>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adopt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used in </a:t>
            </a:r>
            <a:r>
              <a:rPr lang="nb-NO" dirty="0" err="1"/>
              <a:t>biology</a:t>
            </a:r>
            <a:r>
              <a:rPr lang="nb-NO" dirty="0"/>
              <a:t>?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solve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problems?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74159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We’ll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back to </a:t>
            </a:r>
            <a:r>
              <a:rPr lang="nb-NO" dirty="0" err="1"/>
              <a:t>that</a:t>
            </a:r>
            <a:r>
              <a:rPr lang="nb-NO" dirty="0"/>
              <a:t>.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meantime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ask </a:t>
            </a:r>
            <a:r>
              <a:rPr lang="nb-NO" dirty="0" err="1"/>
              <a:t>ourselves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ape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?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7974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all </a:t>
            </a:r>
            <a:r>
              <a:rPr lang="nb-NO" dirty="0" err="1"/>
              <a:t>goes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,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 </a:t>
            </a:r>
            <a:r>
              <a:rPr lang="nb-NO" dirty="0" err="1"/>
              <a:t>polite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session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end by </a:t>
            </a:r>
            <a:r>
              <a:rPr lang="nb-NO" dirty="0" err="1"/>
              <a:t>you</a:t>
            </a:r>
            <a:r>
              <a:rPr lang="nb-NO" dirty="0"/>
              <a:t> as a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clapping</a:t>
            </a:r>
            <a:r>
              <a:rPr lang="nb-NO" dirty="0"/>
              <a:t>. </a:t>
            </a:r>
            <a:r>
              <a:rPr lang="nb-NO" dirty="0" err="1"/>
              <a:t>Which</a:t>
            </a:r>
            <a:r>
              <a:rPr lang="nb-NO" dirty="0"/>
              <a:t> is to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perfect</a:t>
            </a:r>
            <a:r>
              <a:rPr lang="nb-NO" dirty="0"/>
              <a:t>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human ape </a:t>
            </a:r>
            <a:r>
              <a:rPr lang="nb-NO" dirty="0" err="1"/>
              <a:t>behavior</a:t>
            </a:r>
            <a:r>
              <a:rPr lang="nb-NO" dirty="0"/>
              <a:t>.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very</a:t>
            </a:r>
            <a:r>
              <a:rPr lang="nb-NO" dirty="0"/>
              <a:t> ape-like in </a:t>
            </a:r>
            <a:r>
              <a:rPr lang="nb-NO" dirty="0" err="1"/>
              <a:t>clapping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hands </a:t>
            </a:r>
            <a:r>
              <a:rPr lang="nb-NO" dirty="0" err="1"/>
              <a:t>together</a:t>
            </a:r>
            <a:r>
              <a:rPr lang="nb-NO" dirty="0"/>
              <a:t> to make </a:t>
            </a:r>
            <a:r>
              <a:rPr lang="nb-NO" dirty="0" err="1"/>
              <a:t>noise</a:t>
            </a:r>
            <a:r>
              <a:rPr lang="nb-NO" dirty="0"/>
              <a:t>. And </a:t>
            </a:r>
            <a:r>
              <a:rPr lang="nb-NO" dirty="0" err="1"/>
              <a:t>indeed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do </a:t>
            </a:r>
            <a:r>
              <a:rPr lang="nb-NO" dirty="0" err="1"/>
              <a:t>clap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hands </a:t>
            </a:r>
            <a:r>
              <a:rPr lang="nb-NO" dirty="0" err="1"/>
              <a:t>together</a:t>
            </a:r>
            <a:r>
              <a:rPr lang="nb-NO" dirty="0"/>
              <a:t>, </a:t>
            </a:r>
            <a:r>
              <a:rPr lang="nb-NO" dirty="0" err="1"/>
              <a:t>we’re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clapping</a:t>
            </a:r>
            <a:r>
              <a:rPr lang="nb-NO" dirty="0"/>
              <a:t> ape.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</a:t>
            </a:r>
            <a:r>
              <a:rPr lang="nb-NO" dirty="0" err="1"/>
              <a:t>use</a:t>
            </a:r>
            <a:r>
              <a:rPr lang="nb-NO" dirty="0"/>
              <a:t> it </a:t>
            </a:r>
            <a:r>
              <a:rPr lang="nb-NO" dirty="0" err="1"/>
              <a:t>differently</a:t>
            </a:r>
            <a:r>
              <a:rPr lang="nb-NO" dirty="0"/>
              <a:t>, for </a:t>
            </a:r>
            <a:r>
              <a:rPr lang="nb-NO" dirty="0" err="1"/>
              <a:t>instance</a:t>
            </a:r>
            <a:r>
              <a:rPr lang="nb-NO" dirty="0"/>
              <a:t> as a </a:t>
            </a:r>
            <a:r>
              <a:rPr lang="nb-NO" dirty="0" err="1"/>
              <a:t>warning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, </a:t>
            </a: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especially</a:t>
            </a:r>
            <a:r>
              <a:rPr lang="nb-NO" dirty="0"/>
              <a:t> </a:t>
            </a:r>
            <a:r>
              <a:rPr lang="nb-NO" dirty="0" err="1"/>
              <a:t>social-minded</a:t>
            </a:r>
            <a:r>
              <a:rPr lang="nb-NO" dirty="0"/>
              <a:t> apes, and so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apes </a:t>
            </a:r>
            <a:r>
              <a:rPr lang="nb-NO" dirty="0" err="1"/>
              <a:t>that</a:t>
            </a:r>
            <a:r>
              <a:rPr lang="nb-NO" dirty="0"/>
              <a:t> have </a:t>
            </a:r>
            <a:r>
              <a:rPr lang="nb-NO" dirty="0" err="1"/>
              <a:t>invented</a:t>
            </a:r>
            <a:r>
              <a:rPr lang="nb-NO" dirty="0"/>
              <a:t> </a:t>
            </a:r>
            <a:r>
              <a:rPr lang="nb-NO" dirty="0" err="1"/>
              <a:t>applause</a:t>
            </a:r>
            <a:r>
              <a:rPr lang="nb-NO" dirty="0"/>
              <a:t>. So it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nicely</a:t>
            </a:r>
            <a:r>
              <a:rPr lang="nb-NO" dirty="0"/>
              <a:t> </a:t>
            </a:r>
            <a:r>
              <a:rPr lang="nb-NO" dirty="0" err="1"/>
              <a:t>captures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«human </a:t>
            </a:r>
            <a:r>
              <a:rPr lang="nb-NO" dirty="0" err="1"/>
              <a:t>apeness</a:t>
            </a:r>
            <a:r>
              <a:rPr lang="nb-NO" dirty="0"/>
              <a:t>»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8128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introduction</a:t>
            </a:r>
            <a:r>
              <a:rPr lang="nb-NO" dirty="0"/>
              <a:t>.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leave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2126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Let’s</a:t>
            </a:r>
            <a:r>
              <a:rPr lang="nb-NO" dirty="0"/>
              <a:t> start </a:t>
            </a:r>
            <a:r>
              <a:rPr lang="nb-NO" dirty="0" err="1"/>
              <a:t>looking</a:t>
            </a:r>
            <a:r>
              <a:rPr lang="nb-NO" dirty="0"/>
              <a:t> at </a:t>
            </a:r>
            <a:r>
              <a:rPr lang="nb-NO" dirty="0" err="1"/>
              <a:t>categories</a:t>
            </a:r>
            <a:r>
              <a:rPr lang="nb-NO" dirty="0"/>
              <a:t> a </a:t>
            </a:r>
            <a:r>
              <a:rPr lang="nb-NO" dirty="0" err="1"/>
              <a:t>little</a:t>
            </a:r>
            <a:r>
              <a:rPr lang="nb-NO" dirty="0"/>
              <a:t> more </a:t>
            </a:r>
            <a:r>
              <a:rPr lang="nb-NO" dirty="0" err="1"/>
              <a:t>systematically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is a </a:t>
            </a:r>
            <a:r>
              <a:rPr lang="nb-NO" dirty="0" err="1"/>
              <a:t>category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9238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that’s</a:t>
            </a:r>
            <a:r>
              <a:rPr lang="nb-NO" dirty="0"/>
              <a:t> an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mean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3091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wonder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a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is.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23099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true nature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029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9221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be an </a:t>
            </a:r>
            <a:r>
              <a:rPr lang="nb-NO" dirty="0" err="1"/>
              <a:t>impractical</a:t>
            </a:r>
            <a:r>
              <a:rPr lang="nb-NO" dirty="0"/>
              <a:t> and </a:t>
            </a:r>
            <a:r>
              <a:rPr lang="nb-NO" dirty="0" err="1"/>
              <a:t>theoretical</a:t>
            </a:r>
            <a:r>
              <a:rPr lang="nb-NO" dirty="0"/>
              <a:t> </a:t>
            </a:r>
            <a:r>
              <a:rPr lang="nb-NO" dirty="0" err="1"/>
              <a:t>perspective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speculate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. It’s like </a:t>
            </a:r>
            <a:r>
              <a:rPr lang="nb-NO" dirty="0" err="1"/>
              <a:t>debating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nature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celestial</a:t>
            </a:r>
            <a:r>
              <a:rPr lang="nb-NO" dirty="0"/>
              <a:t> </a:t>
            </a:r>
            <a:r>
              <a:rPr lang="nb-NO" dirty="0" err="1"/>
              <a:t>beings</a:t>
            </a:r>
            <a:r>
              <a:rPr lang="nb-NO" dirty="0"/>
              <a:t>. It’s not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clear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such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 as «true nature».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0800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practical</a:t>
            </a:r>
            <a:r>
              <a:rPr lang="nb-NO" dirty="0"/>
              <a:t> </a:t>
            </a:r>
            <a:r>
              <a:rPr lang="nb-NO" dirty="0" err="1"/>
              <a:t>perspectives</a:t>
            </a:r>
            <a:r>
              <a:rPr lang="nb-NO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1325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8427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7679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23728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75534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20402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99448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ask,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used for?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38271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perhaps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</a:t>
            </a:r>
            <a:r>
              <a:rPr lang="nb-NO" dirty="0" err="1"/>
              <a:t>useful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2456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needed</a:t>
            </a:r>
            <a:r>
              <a:rPr lang="nb-NO" dirty="0"/>
              <a:t> a </a:t>
            </a:r>
            <a:r>
              <a:rPr lang="nb-NO" dirty="0" err="1"/>
              <a:t>way</a:t>
            </a:r>
            <a:r>
              <a:rPr lang="nb-NO" dirty="0"/>
              <a:t> to introduce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topic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discuss</a:t>
            </a:r>
            <a:r>
              <a:rPr lang="nb-NO" dirty="0"/>
              <a:t> </a:t>
            </a:r>
            <a:r>
              <a:rPr lang="nb-NO" dirty="0" err="1"/>
              <a:t>today</a:t>
            </a:r>
            <a:r>
              <a:rPr lang="nb-NO" dirty="0"/>
              <a:t>, 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what</a:t>
            </a:r>
            <a:r>
              <a:rPr lang="nb-NO" dirty="0"/>
              <a:t> I </a:t>
            </a:r>
            <a:r>
              <a:rPr lang="nb-NO" dirty="0" err="1"/>
              <a:t>came</a:t>
            </a:r>
            <a:r>
              <a:rPr lang="nb-NO" dirty="0"/>
              <a:t> up </a:t>
            </a:r>
            <a:r>
              <a:rPr lang="nb-NO" dirty="0" err="1"/>
              <a:t>with</a:t>
            </a:r>
            <a:r>
              <a:rPr lang="nb-NO" dirty="0"/>
              <a:t>. </a:t>
            </a:r>
            <a:r>
              <a:rPr lang="nb-NO" dirty="0" err="1"/>
              <a:t>Hello</a:t>
            </a:r>
            <a:r>
              <a:rPr lang="nb-NO" dirty="0"/>
              <a:t> </a:t>
            </a:r>
            <a:r>
              <a:rPr lang="nb-NO" dirty="0" err="1"/>
              <a:t>fellow</a:t>
            </a:r>
            <a:r>
              <a:rPr lang="nb-NO" dirty="0"/>
              <a:t> apes! And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for </a:t>
            </a:r>
            <a:r>
              <a:rPr lang="nb-NO" dirty="0" err="1"/>
              <a:t>here</a:t>
            </a:r>
            <a:r>
              <a:rPr lang="nb-NO" dirty="0"/>
              <a:t>, is </a:t>
            </a:r>
            <a:r>
              <a:rPr lang="nb-NO" dirty="0" err="1"/>
              <a:t>some</a:t>
            </a:r>
            <a:r>
              <a:rPr lang="nb-NO" dirty="0"/>
              <a:t> sort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reaction</a:t>
            </a:r>
            <a:r>
              <a:rPr lang="nb-NO" dirty="0"/>
              <a:t> to </a:t>
            </a:r>
            <a:r>
              <a:rPr lang="nb-NO" dirty="0" err="1"/>
              <a:t>that</a:t>
            </a:r>
            <a:r>
              <a:rPr lang="nb-NO" dirty="0"/>
              <a:t> statement.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interested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neurons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fired</a:t>
            </a:r>
            <a:r>
              <a:rPr lang="nb-NO" dirty="0"/>
              <a:t> in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brains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23109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Categorization</a:t>
            </a:r>
            <a:r>
              <a:rPr lang="nb-NO" dirty="0"/>
              <a:t> is a </a:t>
            </a:r>
            <a:r>
              <a:rPr lang="nb-NO" dirty="0" err="1"/>
              <a:t>tool</a:t>
            </a:r>
            <a:r>
              <a:rPr lang="nb-NO" dirty="0"/>
              <a:t> for </a:t>
            </a:r>
            <a:r>
              <a:rPr lang="nb-NO" dirty="0" err="1"/>
              <a:t>sense-making</a:t>
            </a:r>
            <a:r>
              <a:rPr lang="nb-NO" dirty="0"/>
              <a:t>, </a:t>
            </a:r>
            <a:r>
              <a:rPr lang="nb-NO" dirty="0" err="1"/>
              <a:t>perhaps</a:t>
            </a:r>
            <a:r>
              <a:rPr lang="nb-NO" dirty="0"/>
              <a:t> *</a:t>
            </a:r>
            <a:r>
              <a:rPr lang="nb-NO" dirty="0" err="1"/>
              <a:t>the</a:t>
            </a:r>
            <a:r>
              <a:rPr lang="nb-NO" dirty="0"/>
              <a:t>* </a:t>
            </a:r>
            <a:r>
              <a:rPr lang="nb-NO" dirty="0" err="1"/>
              <a:t>tool</a:t>
            </a:r>
            <a:r>
              <a:rPr lang="nb-NO" dirty="0"/>
              <a:t> for </a:t>
            </a:r>
            <a:r>
              <a:rPr lang="nb-NO" dirty="0" err="1"/>
              <a:t>sense-making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59854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organize</a:t>
            </a:r>
            <a:r>
              <a:rPr lang="nb-NO" dirty="0"/>
              <a:t> and 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escape</a:t>
            </a:r>
            <a:r>
              <a:rPr lang="nb-NO" dirty="0"/>
              <a:t> it </a:t>
            </a:r>
            <a:r>
              <a:rPr lang="nb-NO" dirty="0" err="1"/>
              <a:t>until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do. So </a:t>
            </a: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,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able</a:t>
            </a:r>
            <a:r>
              <a:rPr lang="nb-NO" dirty="0"/>
              <a:t> to </a:t>
            </a:r>
            <a:r>
              <a:rPr lang="nb-NO" dirty="0" err="1"/>
              <a:t>organize</a:t>
            </a:r>
            <a:r>
              <a:rPr lang="nb-NO" dirty="0"/>
              <a:t> and 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makes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64556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0749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86203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. If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individual</a:t>
            </a:r>
            <a:r>
              <a:rPr lang="nb-NO" dirty="0"/>
              <a:t>, </a:t>
            </a:r>
            <a:r>
              <a:rPr lang="nb-NO" dirty="0" err="1"/>
              <a:t>ungrouped</a:t>
            </a:r>
            <a:r>
              <a:rPr lang="nb-NO" dirty="0"/>
              <a:t> </a:t>
            </a:r>
            <a:r>
              <a:rPr lang="nb-NO" dirty="0" err="1"/>
              <a:t>objects</a:t>
            </a:r>
            <a:r>
              <a:rPr lang="nb-NO" dirty="0"/>
              <a:t>, </a:t>
            </a:r>
            <a:r>
              <a:rPr lang="nb-NO" dirty="0" err="1"/>
              <a:t>they’d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names</a:t>
            </a:r>
            <a:r>
              <a:rPr lang="nb-NO" dirty="0"/>
              <a:t>, and </a:t>
            </a:r>
            <a:r>
              <a:rPr lang="nb-NO" dirty="0" err="1"/>
              <a:t>language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useless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79121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Immediately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useful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allow</a:t>
            </a:r>
            <a:r>
              <a:rPr lang="nb-NO" dirty="0"/>
              <a:t> </a:t>
            </a:r>
            <a:r>
              <a:rPr lang="nb-NO" dirty="0" err="1"/>
              <a:t>economy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thought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52724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allows</a:t>
            </a:r>
            <a:r>
              <a:rPr lang="nb-NO" dirty="0"/>
              <a:t> for </a:t>
            </a:r>
            <a:r>
              <a:rPr lang="nb-NO" dirty="0" err="1"/>
              <a:t>economy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5132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importantly</a:t>
            </a:r>
            <a:r>
              <a:rPr lang="nb-NO" dirty="0"/>
              <a:t>, 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induction</a:t>
            </a:r>
            <a:r>
              <a:rPr lang="nb-NO" dirty="0"/>
              <a:t>, right? So from my </a:t>
            </a:r>
            <a:r>
              <a:rPr lang="nb-NO" dirty="0" err="1"/>
              <a:t>experiences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specific</a:t>
            </a:r>
            <a:r>
              <a:rPr lang="nb-NO" dirty="0"/>
              <a:t> </a:t>
            </a:r>
            <a:r>
              <a:rPr lang="nb-NO" dirty="0" err="1"/>
              <a:t>members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category</a:t>
            </a:r>
            <a:r>
              <a:rPr lang="nb-NO" dirty="0"/>
              <a:t>, I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hypotheses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all or at </a:t>
            </a:r>
            <a:r>
              <a:rPr lang="nb-NO" dirty="0" err="1"/>
              <a:t>least</a:t>
            </a:r>
            <a:r>
              <a:rPr lang="nb-NO" dirty="0"/>
              <a:t> most </a:t>
            </a:r>
            <a:r>
              <a:rPr lang="nb-NO" dirty="0" err="1"/>
              <a:t>members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28784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At </a:t>
            </a:r>
            <a:r>
              <a:rPr lang="nb-NO" dirty="0" err="1"/>
              <a:t>that</a:t>
            </a:r>
            <a:r>
              <a:rPr lang="nb-NO" dirty="0"/>
              <a:t> in turn </a:t>
            </a:r>
            <a:r>
              <a:rPr lang="nb-NO" dirty="0" err="1"/>
              <a:t>helps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. It’s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 to </a:t>
            </a:r>
            <a:r>
              <a:rPr lang="nb-NO" dirty="0" err="1"/>
              <a:t>learn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3138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navigation</a:t>
            </a:r>
            <a:r>
              <a:rPr lang="nb-NO" dirty="0"/>
              <a:t>, </a:t>
            </a:r>
            <a:r>
              <a:rPr lang="nb-NO" dirty="0" err="1"/>
              <a:t>choice</a:t>
            </a:r>
            <a:r>
              <a:rPr lang="nb-NO" dirty="0"/>
              <a:t>, planning and </a:t>
            </a:r>
            <a:r>
              <a:rPr lang="nb-NO" dirty="0" err="1"/>
              <a:t>meaningful</a:t>
            </a:r>
            <a:r>
              <a:rPr lang="nb-NO" dirty="0"/>
              <a:t> action.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7898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 I </a:t>
            </a:r>
            <a:r>
              <a:rPr lang="nb-NO" dirty="0" err="1"/>
              <a:t>could</a:t>
            </a:r>
            <a:r>
              <a:rPr lang="nb-NO" dirty="0"/>
              <a:t> have </a:t>
            </a:r>
            <a:r>
              <a:rPr lang="nb-NO" dirty="0" err="1"/>
              <a:t>said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like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instead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would</a:t>
            </a:r>
            <a:r>
              <a:rPr lang="nb-NO" dirty="0"/>
              <a:t> have </a:t>
            </a:r>
            <a:r>
              <a:rPr lang="nb-NO" dirty="0" err="1"/>
              <a:t>been</a:t>
            </a:r>
            <a:r>
              <a:rPr lang="nb-NO" dirty="0"/>
              <a:t> less </a:t>
            </a:r>
            <a:r>
              <a:rPr lang="nb-NO" dirty="0" err="1"/>
              <a:t>interesting</a:t>
            </a:r>
            <a:r>
              <a:rPr lang="nb-NO" dirty="0"/>
              <a:t>, I </a:t>
            </a:r>
            <a:r>
              <a:rPr lang="nb-NO" dirty="0" err="1"/>
              <a:t>think</a:t>
            </a:r>
            <a:r>
              <a:rPr lang="nb-NO" dirty="0"/>
              <a:t>. It </a:t>
            </a:r>
            <a:r>
              <a:rPr lang="nb-NO" dirty="0" err="1"/>
              <a:t>would</a:t>
            </a:r>
            <a:r>
              <a:rPr lang="nb-NO" dirty="0"/>
              <a:t> have </a:t>
            </a:r>
            <a:r>
              <a:rPr lang="nb-NO" dirty="0" err="1"/>
              <a:t>sounded</a:t>
            </a:r>
            <a:r>
              <a:rPr lang="nb-NO" dirty="0"/>
              <a:t> </a:t>
            </a:r>
            <a:r>
              <a:rPr lang="nb-NO" dirty="0" err="1"/>
              <a:t>almost</a:t>
            </a:r>
            <a:r>
              <a:rPr lang="nb-NO" dirty="0"/>
              <a:t> normal,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Mark </a:t>
            </a:r>
            <a:r>
              <a:rPr lang="nb-NO" dirty="0" err="1"/>
              <a:t>Zuckerberg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to blend in.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0343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short</a:t>
            </a:r>
            <a:r>
              <a:rPr lang="nb-NO" dirty="0"/>
              <a:t>, 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to be </a:t>
            </a:r>
            <a:r>
              <a:rPr lang="nb-NO" dirty="0" err="1"/>
              <a:t>effective</a:t>
            </a:r>
            <a:r>
              <a:rPr lang="nb-NO" dirty="0"/>
              <a:t> agents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1225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96272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2628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03291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65413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46971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39636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61218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15651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835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hello</a:t>
            </a:r>
            <a:r>
              <a:rPr lang="nb-NO" dirty="0"/>
              <a:t> </a:t>
            </a:r>
            <a:r>
              <a:rPr lang="nb-NO" dirty="0" err="1"/>
              <a:t>fellow</a:t>
            </a:r>
            <a:r>
              <a:rPr lang="nb-NO" dirty="0"/>
              <a:t> </a:t>
            </a:r>
            <a:r>
              <a:rPr lang="nb-NO" dirty="0" err="1"/>
              <a:t>sentient</a:t>
            </a:r>
            <a:r>
              <a:rPr lang="nb-NO" dirty="0"/>
              <a:t> </a:t>
            </a:r>
            <a:r>
              <a:rPr lang="nb-NO" dirty="0" err="1"/>
              <a:t>beings</a:t>
            </a:r>
            <a:r>
              <a:rPr lang="nb-NO" dirty="0"/>
              <a:t>, </a:t>
            </a:r>
            <a:r>
              <a:rPr lang="nb-NO" dirty="0" err="1"/>
              <a:t>perhaps</a:t>
            </a:r>
            <a:r>
              <a:rPr lang="nb-NO" dirty="0"/>
              <a:t>.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make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suspect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might</a:t>
            </a:r>
            <a:r>
              <a:rPr lang="nb-NO" dirty="0"/>
              <a:t> be an </a:t>
            </a:r>
            <a:r>
              <a:rPr lang="nb-NO" dirty="0" err="1"/>
              <a:t>octopus</a:t>
            </a:r>
            <a:r>
              <a:rPr lang="nb-NO" dirty="0"/>
              <a:t> or a </a:t>
            </a:r>
            <a:r>
              <a:rPr lang="en-GB" dirty="0"/>
              <a:t>cephalopod.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16588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3448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8866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09229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17073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60741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18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2722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23208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82146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6228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couldn’t</a:t>
            </a:r>
            <a:r>
              <a:rPr lang="nb-NO" dirty="0"/>
              <a:t> </a:t>
            </a:r>
            <a:r>
              <a:rPr lang="nb-NO" dirty="0" err="1"/>
              <a:t>possibly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to </a:t>
            </a:r>
            <a:r>
              <a:rPr lang="nb-NO" dirty="0" err="1"/>
              <a:t>this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all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superclass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all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, it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vague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I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be </a:t>
            </a:r>
            <a:r>
              <a:rPr lang="nb-NO" dirty="0" err="1"/>
              <a:t>greeting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chairs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sitting in, and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room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55699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500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61808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18853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36385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2612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0942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822781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748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545540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Let’s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636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68296" y="2000808"/>
            <a:ext cx="740740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COMPARISON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CASES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21265" y="6021395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Bebas Neue"/>
                <a:cs typeface="Bebas Neue"/>
              </a:rPr>
              <a:t>@EINARWH</a:t>
            </a:r>
          </a:p>
        </p:txBody>
      </p:sp>
    </p:spTree>
    <p:extLst>
      <p:ext uri="{BB962C8B-B14F-4D97-AF65-F5344CB8AC3E}">
        <p14:creationId xmlns:p14="http://schemas.microsoft.com/office/powerpoint/2010/main" val="40265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APES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2964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100</a:t>
            </a:fld>
            <a:endParaRPr lang="nb-NO"/>
          </a:p>
        </p:txBody>
      </p:sp>
      <p:pic>
        <p:nvPicPr>
          <p:cNvPr id="12" name="Content Placeholder 11" descr="A red tomato with a stem&#10;&#10;Description automatically generated with low confidence">
            <a:extLst>
              <a:ext uri="{FF2B5EF4-FFF2-40B4-BE49-F238E27FC236}">
                <a16:creationId xmlns:a16="http://schemas.microsoft.com/office/drawing/2014/main" id="{08A59C0D-0C21-8E40-7573-A1AABE8B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0427" y="1747176"/>
            <a:ext cx="4083145" cy="3363648"/>
          </a:xfrm>
        </p:spPr>
      </p:pic>
    </p:spTree>
    <p:extLst>
      <p:ext uri="{BB962C8B-B14F-4D97-AF65-F5344CB8AC3E}">
        <p14:creationId xmlns:p14="http://schemas.microsoft.com/office/powerpoint/2010/main" val="1716796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101</a:t>
            </a:fld>
            <a:endParaRPr lang="nb-NO"/>
          </a:p>
        </p:txBody>
      </p:sp>
      <p:pic>
        <p:nvPicPr>
          <p:cNvPr id="12" name="Content Placeholder 11" descr="A red tomato with a stem&#10;&#10;Description automatically generated with low confidence">
            <a:extLst>
              <a:ext uri="{FF2B5EF4-FFF2-40B4-BE49-F238E27FC236}">
                <a16:creationId xmlns:a16="http://schemas.microsoft.com/office/drawing/2014/main" id="{08A59C0D-0C21-8E40-7573-A1AABE8B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855" y="1747176"/>
            <a:ext cx="4083145" cy="3363648"/>
          </a:xfrm>
        </p:spPr>
      </p:pic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85762117-31C5-93A2-48EA-8F14B5BC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095" y="1028700"/>
            <a:ext cx="3175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11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102</a:t>
            </a:fld>
            <a:endParaRPr lang="nb-NO"/>
          </a:p>
        </p:txBody>
      </p:sp>
      <p:pic>
        <p:nvPicPr>
          <p:cNvPr id="12" name="Content Placeholder 11" descr="A red tomato with a stem&#10;&#10;Description automatically generated with low confidence">
            <a:extLst>
              <a:ext uri="{FF2B5EF4-FFF2-40B4-BE49-F238E27FC236}">
                <a16:creationId xmlns:a16="http://schemas.microsoft.com/office/drawing/2014/main" id="{08A59C0D-0C21-8E40-7573-A1AABE8B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0427" y="1747176"/>
            <a:ext cx="4083145" cy="3363648"/>
          </a:xfrm>
        </p:spPr>
      </p:pic>
    </p:spTree>
    <p:extLst>
      <p:ext uri="{BB962C8B-B14F-4D97-AF65-F5344CB8AC3E}">
        <p14:creationId xmlns:p14="http://schemas.microsoft.com/office/powerpoint/2010/main" val="4495992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EF49E6-49EC-AF8B-614E-C3A05EF5A82E}"/>
              </a:ext>
            </a:extLst>
          </p:cNvPr>
          <p:cNvSpPr/>
          <p:nvPr/>
        </p:nvSpPr>
        <p:spPr>
          <a:xfrm>
            <a:off x="2818111" y="574968"/>
            <a:ext cx="5424407" cy="3812583"/>
          </a:xfrm>
          <a:prstGeom prst="rect">
            <a:avLst/>
          </a:prstGeom>
          <a:noFill/>
          <a:ln w="635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0" name="Content Placeholder 11" descr="A red tomato with a stem&#10;&#10;Description automatically generated with low confidence">
            <a:extLst>
              <a:ext uri="{FF2B5EF4-FFF2-40B4-BE49-F238E27FC236}">
                <a16:creationId xmlns:a16="http://schemas.microsoft.com/office/drawing/2014/main" id="{1CE1A91B-A9AC-9DF1-0622-01AA810C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7" y="1747176"/>
            <a:ext cx="4083145" cy="336364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103</a:t>
            </a:fld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247287-6BEB-75B7-6A40-86CBEABE64B1}"/>
              </a:ext>
            </a:extLst>
          </p:cNvPr>
          <p:cNvSpPr/>
          <p:nvPr/>
        </p:nvSpPr>
        <p:spPr>
          <a:xfrm>
            <a:off x="901482" y="1623191"/>
            <a:ext cx="5424407" cy="3812583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EDB7F4-2ACC-03C7-0865-09031CF46D25}"/>
              </a:ext>
            </a:extLst>
          </p:cNvPr>
          <p:cNvCxnSpPr>
            <a:cxnSpLocks/>
          </p:cNvCxnSpPr>
          <p:nvPr/>
        </p:nvCxnSpPr>
        <p:spPr>
          <a:xfrm flipV="1">
            <a:off x="901482" y="4387551"/>
            <a:ext cx="1916629" cy="1048223"/>
          </a:xfrm>
          <a:prstGeom prst="line">
            <a:avLst/>
          </a:prstGeom>
          <a:ln w="635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3CA878-3358-803E-C78D-C9098BD23044}"/>
              </a:ext>
            </a:extLst>
          </p:cNvPr>
          <p:cNvCxnSpPr>
            <a:cxnSpLocks/>
          </p:cNvCxnSpPr>
          <p:nvPr/>
        </p:nvCxnSpPr>
        <p:spPr>
          <a:xfrm flipV="1">
            <a:off x="901482" y="568491"/>
            <a:ext cx="1916629" cy="1048223"/>
          </a:xfrm>
          <a:prstGeom prst="line">
            <a:avLst/>
          </a:prstGeom>
          <a:ln w="635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61B7E7-E32E-B3ED-E339-6022D4B1A6E8}"/>
              </a:ext>
            </a:extLst>
          </p:cNvPr>
          <p:cNvCxnSpPr>
            <a:cxnSpLocks/>
          </p:cNvCxnSpPr>
          <p:nvPr/>
        </p:nvCxnSpPr>
        <p:spPr>
          <a:xfrm flipV="1">
            <a:off x="6302640" y="4387551"/>
            <a:ext cx="1939878" cy="1054700"/>
          </a:xfrm>
          <a:prstGeom prst="line">
            <a:avLst/>
          </a:prstGeom>
          <a:ln w="635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8320F3-EDDA-E2D5-3331-56EA07FE1802}"/>
              </a:ext>
            </a:extLst>
          </p:cNvPr>
          <p:cNvCxnSpPr>
            <a:cxnSpLocks/>
          </p:cNvCxnSpPr>
          <p:nvPr/>
        </p:nvCxnSpPr>
        <p:spPr>
          <a:xfrm>
            <a:off x="2841361" y="574968"/>
            <a:ext cx="5401157" cy="0"/>
          </a:xfrm>
          <a:prstGeom prst="line">
            <a:avLst/>
          </a:prstGeom>
          <a:ln w="635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BD408-F520-0B01-D362-9CE9F37EC979}"/>
              </a:ext>
            </a:extLst>
          </p:cNvPr>
          <p:cNvCxnSpPr>
            <a:cxnSpLocks/>
          </p:cNvCxnSpPr>
          <p:nvPr/>
        </p:nvCxnSpPr>
        <p:spPr>
          <a:xfrm flipV="1">
            <a:off x="6325889" y="562014"/>
            <a:ext cx="1939878" cy="1054700"/>
          </a:xfrm>
          <a:prstGeom prst="line">
            <a:avLst/>
          </a:prstGeom>
          <a:ln w="635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C920A0-B2DD-D376-2921-A93EC28895FB}"/>
              </a:ext>
            </a:extLst>
          </p:cNvPr>
          <p:cNvCxnSpPr>
            <a:cxnSpLocks/>
          </p:cNvCxnSpPr>
          <p:nvPr/>
        </p:nvCxnSpPr>
        <p:spPr>
          <a:xfrm>
            <a:off x="8242518" y="581446"/>
            <a:ext cx="0" cy="3806105"/>
          </a:xfrm>
          <a:prstGeom prst="line">
            <a:avLst/>
          </a:prstGeom>
          <a:ln w="63500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1483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3D8B1D-F37C-345E-328E-34D4F5413AD5}"/>
              </a:ext>
            </a:extLst>
          </p:cNvPr>
          <p:cNvSpPr txBox="1">
            <a:spLocks/>
          </p:cNvSpPr>
          <p:nvPr/>
        </p:nvSpPr>
        <p:spPr>
          <a:xfrm>
            <a:off x="0" y="553690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30% FRUIT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D31125-A00A-D9F6-BFC2-C471C3A90519}"/>
              </a:ext>
            </a:extLst>
          </p:cNvPr>
          <p:cNvSpPr txBox="1">
            <a:spLocks/>
          </p:cNvSpPr>
          <p:nvPr/>
        </p:nvSpPr>
        <p:spPr>
          <a:xfrm>
            <a:off x="0" y="41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70% VEGETABLE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pic>
        <p:nvPicPr>
          <p:cNvPr id="10" name="Content Placeholder 11" descr="A red tomato with a stem&#10;&#10;Description automatically generated with low confidence">
            <a:extLst>
              <a:ext uri="{FF2B5EF4-FFF2-40B4-BE49-F238E27FC236}">
                <a16:creationId xmlns:a16="http://schemas.microsoft.com/office/drawing/2014/main" id="{1CE1A91B-A9AC-9DF1-0622-01AA810C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7" y="1747176"/>
            <a:ext cx="4083145" cy="33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279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105</a:t>
            </a:fld>
            <a:endParaRPr lang="nb-NO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FB9EF19-87B4-9840-2063-E2EF26BE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101850"/>
            <a:ext cx="7594600" cy="2654300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343637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ARE CONTEXTUAL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678208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CAN BE FUZZY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30434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DEGREES OF MEMBERSHIP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240665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109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</p:spTree>
    <p:extLst>
      <p:ext uri="{BB962C8B-B14F-4D97-AF65-F5344CB8AC3E}">
        <p14:creationId xmlns:p14="http://schemas.microsoft.com/office/powerpoint/2010/main" val="131073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IT A GOOD GREETING?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177969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110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DD340-0449-3899-F65F-C6EFE9ABE25E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SPORT?</a:t>
            </a:r>
          </a:p>
        </p:txBody>
      </p:sp>
    </p:spTree>
    <p:extLst>
      <p:ext uri="{BB962C8B-B14F-4D97-AF65-F5344CB8AC3E}">
        <p14:creationId xmlns:p14="http://schemas.microsoft.com/office/powerpoint/2010/main" val="28032000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111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DD340-0449-3899-F65F-C6EFE9ABE25E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A0E043-AF21-94BD-4E6A-3567BA60A04B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 THAT IS ALSO A GAME</a:t>
            </a:r>
          </a:p>
        </p:txBody>
      </p:sp>
    </p:spTree>
    <p:extLst>
      <p:ext uri="{BB962C8B-B14F-4D97-AF65-F5344CB8AC3E}">
        <p14:creationId xmlns:p14="http://schemas.microsoft.com/office/powerpoint/2010/main" val="30853903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112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DD340-0449-3899-F65F-C6EFE9ABE25E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A0E043-AF21-94BD-4E6A-3567BA60A04B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A SPORT</a:t>
            </a:r>
          </a:p>
        </p:txBody>
      </p:sp>
    </p:spTree>
    <p:extLst>
      <p:ext uri="{BB962C8B-B14F-4D97-AF65-F5344CB8AC3E}">
        <p14:creationId xmlns:p14="http://schemas.microsoft.com/office/powerpoint/2010/main" val="15494725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RELATIONS BETWEEN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353377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TAXONOMIES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099684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HIERARCHIES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948088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GENERALISATIONS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&amp;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SPECIALISATIONS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826991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117</a:t>
            </a:fld>
            <a:endParaRPr lang="nb-NO"/>
          </a:p>
        </p:txBody>
      </p:sp>
      <p:pic>
        <p:nvPicPr>
          <p:cNvPr id="7" name="Picture 6" descr="Chart, diagram, funnel chart&#10;&#10;Description automatically generated">
            <a:extLst>
              <a:ext uri="{FF2B5EF4-FFF2-40B4-BE49-F238E27FC236}">
                <a16:creationId xmlns:a16="http://schemas.microsoft.com/office/drawing/2014/main" id="{A6E46DFF-1B0F-F99B-B7AA-1A2033031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63" y="707578"/>
            <a:ext cx="4942101" cy="54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825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118</a:t>
            </a:fld>
            <a:endParaRPr lang="nb-NO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8356FB-4ADE-C6AF-5E04-D034BB2AB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67293"/>
            <a:ext cx="8229600" cy="3923413"/>
          </a:xfr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948298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BASIC LEVEL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6369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IT REASONABLE?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626113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BASIC LEVEL PREFERENCE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837635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DIFFERENCE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&amp;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INFORMATION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6904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THIS IS AUTOMATIC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872221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BASED ON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UTILITY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20741957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DEPENDS ON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30975765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CULTURE-SPECIFIC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162714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IT’S ALWAYS MORE COMPLICATED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166256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EXPERIMENT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253461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tEst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94053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horse in a field&#10;&#10;Description automatically generated with medium confidence">
            <a:extLst>
              <a:ext uri="{FF2B5EF4-FFF2-40B4-BE49-F238E27FC236}">
                <a16:creationId xmlns:a16="http://schemas.microsoft.com/office/drawing/2014/main" id="{9FB197CE-4CBC-E80D-7306-2C6C6181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8501" y="0"/>
            <a:ext cx="10254953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FE77A1-D0B7-348A-9C95-24B9D9972ECB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2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81F920-8FE3-30B3-8615-5D6089B22B71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3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2BE4DB-6D8A-BA91-747B-794EF8AE0F55}"/>
              </a:ext>
            </a:extLst>
          </p:cNvPr>
          <p:cNvSpPr txBox="1">
            <a:spLocks/>
          </p:cNvSpPr>
          <p:nvPr/>
        </p:nvSpPr>
        <p:spPr>
          <a:xfrm>
            <a:off x="0" y="597600"/>
            <a:ext cx="9144000" cy="62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1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590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2" grpId="0"/>
      <p:bldP spid="12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IT APPROPRIATE?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868805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LET’S RUN THE EXPERIMENT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31082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PICTURE #1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353180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FE77A1-D0B7-348A-9C95-24B9D9972ECB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2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pic>
        <p:nvPicPr>
          <p:cNvPr id="7" name="Content Placeholder 6" descr="A small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E60EA6FB-6FCA-BB44-A236-A8C2AA59E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36973"/>
            <a:ext cx="9144000" cy="7315201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81F920-8FE3-30B3-8615-5D6089B22B71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3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2BE4DB-6D8A-BA91-747B-794EF8AE0F55}"/>
              </a:ext>
            </a:extLst>
          </p:cNvPr>
          <p:cNvSpPr txBox="1">
            <a:spLocks/>
          </p:cNvSpPr>
          <p:nvPr/>
        </p:nvSpPr>
        <p:spPr>
          <a:xfrm>
            <a:off x="0" y="597600"/>
            <a:ext cx="9144000" cy="62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1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87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2" grpId="0"/>
      <p:bldP spid="12" grpId="1"/>
      <p:bldP spid="13" grpId="0"/>
      <p:bldP spid="13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PICTURE #2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741047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King Penguin - eBird">
            <a:extLst>
              <a:ext uri="{FF2B5EF4-FFF2-40B4-BE49-F238E27FC236}">
                <a16:creationId xmlns:a16="http://schemas.microsoft.com/office/drawing/2014/main" id="{540E3D3A-DC6E-B8AC-30CF-B3F999D8A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FE77A1-D0B7-348A-9C95-24B9D9972ECB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2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81F920-8FE3-30B3-8615-5D6089B22B71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3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2BE4DB-6D8A-BA91-747B-794EF8AE0F55}"/>
              </a:ext>
            </a:extLst>
          </p:cNvPr>
          <p:cNvSpPr txBox="1">
            <a:spLocks/>
          </p:cNvSpPr>
          <p:nvPr/>
        </p:nvSpPr>
        <p:spPr>
          <a:xfrm>
            <a:off x="0" y="597600"/>
            <a:ext cx="9144000" cy="62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1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134</a:t>
            </a:fld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C540F-6779-B393-CACE-845D71613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8114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2" grpId="0"/>
      <p:bldP spid="12" grpId="1"/>
      <p:bldP spid="13" grpId="0"/>
      <p:bldP spid="13" grpId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HAPPENED HERE?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08527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15271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 ROBIN IS A BIRD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THAT HAPPENS TO BE A ROBIN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106607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15271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 PENGUIN IS A PENGUIN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THAT HAPPENS TO BE A BIRD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123742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ROBINS ARE TYPICAL BIRDS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201878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PENGUINS ARE ATYPICAL BIRDS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7274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IT INSULTING?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249426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TYPICAL CASES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CATEGORIZED AT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 BASIC LEVEL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963640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ATYPICAL CASES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CATEGORIZED AT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 SUBORDINATE LEVEL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340034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TROUBLE IN TAXONOMY TOWN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376002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NON-TRANSITIVITY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81829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144</a:t>
            </a:fld>
            <a:endParaRPr lang="nb-NO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8A8D25-57B3-C65C-95C7-DCA33FC683C7}"/>
              </a:ext>
            </a:extLst>
          </p:cNvPr>
          <p:cNvSpPr/>
          <p:nvPr/>
        </p:nvSpPr>
        <p:spPr>
          <a:xfrm>
            <a:off x="749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6000" dirty="0">
                <a:latin typeface="Bebas Neue" panose="020B0606020202050201" pitchFamily="34" charset="77"/>
              </a:rPr>
              <a:t>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1CBE27-872B-2C8F-FCD1-5E24FAD9AB5C}"/>
              </a:ext>
            </a:extLst>
          </p:cNvPr>
          <p:cNvSpPr/>
          <p:nvPr/>
        </p:nvSpPr>
        <p:spPr>
          <a:xfrm>
            <a:off x="3797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6000" dirty="0">
                <a:latin typeface="Bebas Neue" panose="020B0606020202050201" pitchFamily="34" charset="77"/>
              </a:rPr>
              <a:t>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B0A8B9-CB6B-9A90-A483-7189F615ECF3}"/>
              </a:ext>
            </a:extLst>
          </p:cNvPr>
          <p:cNvSpPr/>
          <p:nvPr/>
        </p:nvSpPr>
        <p:spPr>
          <a:xfrm>
            <a:off x="6845710" y="2669459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6000" dirty="0">
                <a:latin typeface="Bebas Neue" panose="020B0606020202050201" pitchFamily="34" charset="77"/>
              </a:rPr>
              <a:t>C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961487-5070-655C-5FC6-D33CB3A4CC84}"/>
              </a:ext>
            </a:extLst>
          </p:cNvPr>
          <p:cNvGrpSpPr/>
          <p:nvPr/>
        </p:nvGrpSpPr>
        <p:grpSpPr>
          <a:xfrm>
            <a:off x="2298290" y="2728489"/>
            <a:ext cx="1499420" cy="707886"/>
            <a:chOff x="2298290" y="2728489"/>
            <a:chExt cx="1499420" cy="70788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70078A-7CF1-3F9C-472B-380E1AAF280C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98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0EDECF-D1F0-5040-3B95-B31B8964ACDE}"/>
                </a:ext>
              </a:extLst>
            </p:cNvPr>
            <p:cNvSpPr txBox="1"/>
            <p:nvPr/>
          </p:nvSpPr>
          <p:spPr>
            <a:xfrm>
              <a:off x="2647302" y="2728489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76D316-7184-ECA1-8180-B27737714302}"/>
              </a:ext>
            </a:extLst>
          </p:cNvPr>
          <p:cNvGrpSpPr/>
          <p:nvPr/>
        </p:nvGrpSpPr>
        <p:grpSpPr>
          <a:xfrm>
            <a:off x="5346290" y="2728800"/>
            <a:ext cx="1499420" cy="707886"/>
            <a:chOff x="5346290" y="2728800"/>
            <a:chExt cx="1499420" cy="70788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86844A-0880-2087-7453-F01E8D973159}"/>
                </a:ext>
              </a:extLst>
            </p:cNvPr>
            <p:cNvCxnSpPr/>
            <p:nvPr/>
          </p:nvCxnSpPr>
          <p:spPr>
            <a:xfrm>
              <a:off x="5346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2EB970-0175-83A4-7A6B-86A11BDC45A2}"/>
                </a:ext>
              </a:extLst>
            </p:cNvPr>
            <p:cNvSpPr txBox="1"/>
            <p:nvPr/>
          </p:nvSpPr>
          <p:spPr>
            <a:xfrm>
              <a:off x="5646143" y="2728800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49414B-2015-B1EA-EC86-FD4000F091C8}"/>
              </a:ext>
            </a:extLst>
          </p:cNvPr>
          <p:cNvGrpSpPr/>
          <p:nvPr/>
        </p:nvGrpSpPr>
        <p:grpSpPr>
          <a:xfrm>
            <a:off x="1524001" y="4203290"/>
            <a:ext cx="6096000" cy="1142982"/>
            <a:chOff x="1524001" y="4203290"/>
            <a:chExt cx="6096000" cy="1142982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EA6C4AA-4878-FE1F-3EEC-4AB13532A6D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64626" y="1162665"/>
              <a:ext cx="14749" cy="6096000"/>
            </a:xfrm>
            <a:prstGeom prst="bentConnector3">
              <a:avLst>
                <a:gd name="adj1" fmla="val 7849678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0A7D25-7042-6C97-29E2-ED1E7E2C58FA}"/>
                </a:ext>
              </a:extLst>
            </p:cNvPr>
            <p:cNvSpPr txBox="1"/>
            <p:nvPr/>
          </p:nvSpPr>
          <p:spPr>
            <a:xfrm>
              <a:off x="4161470" y="4638386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018F98-6AB3-551F-97C9-FDA7BE0795A0}"/>
              </a:ext>
            </a:extLst>
          </p:cNvPr>
          <p:cNvGrpSpPr/>
          <p:nvPr/>
        </p:nvGrpSpPr>
        <p:grpSpPr>
          <a:xfrm>
            <a:off x="3393339" y="4557233"/>
            <a:ext cx="2358000" cy="1605967"/>
            <a:chOff x="3393339" y="4557233"/>
            <a:chExt cx="2358000" cy="16059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3D0CD2-E86B-E691-35FD-0B1EDE6ECD93}"/>
                </a:ext>
              </a:extLst>
            </p:cNvPr>
            <p:cNvCxnSpPr>
              <a:cxnSpLocks/>
            </p:cNvCxnSpPr>
            <p:nvPr/>
          </p:nvCxnSpPr>
          <p:spPr>
            <a:xfrm>
              <a:off x="3393339" y="4557600"/>
              <a:ext cx="2358000" cy="160560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A0F4A0-E3BD-0179-1433-5B1A55969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3340" y="4557233"/>
              <a:ext cx="2357317" cy="160507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42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145</a:t>
            </a:fld>
            <a:endParaRPr lang="nb-NO"/>
          </a:p>
        </p:txBody>
      </p:sp>
      <p:pic>
        <p:nvPicPr>
          <p:cNvPr id="3" name="Picture 2" descr="A wooden chair with a cushion&#10;&#10;Description automatically generated with low confidence">
            <a:extLst>
              <a:ext uri="{FF2B5EF4-FFF2-40B4-BE49-F238E27FC236}">
                <a16:creationId xmlns:a16="http://schemas.microsoft.com/office/drawing/2014/main" id="{CEC610D0-8ED6-21E0-D7D5-C19465F5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00" y="1521253"/>
            <a:ext cx="5176800" cy="38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52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146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pic>
        <p:nvPicPr>
          <p:cNvPr id="3" name="Picture 2" descr="A wooden chair with a cushion&#10;&#10;Description automatically generated with low confidence">
            <a:extLst>
              <a:ext uri="{FF2B5EF4-FFF2-40B4-BE49-F238E27FC236}">
                <a16:creationId xmlns:a16="http://schemas.microsoft.com/office/drawing/2014/main" id="{CEC610D0-8ED6-21E0-D7D5-C19465F5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00" y="1521253"/>
            <a:ext cx="5176800" cy="38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599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147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D29CD7-4998-AD98-9FA5-8E3E0E7A1E6F}"/>
              </a:ext>
            </a:extLst>
          </p:cNvPr>
          <p:cNvSpPr txBox="1">
            <a:spLocks/>
          </p:cNvSpPr>
          <p:nvPr/>
        </p:nvSpPr>
        <p:spPr>
          <a:xfrm>
            <a:off x="0" y="567062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YES</a:t>
            </a:r>
          </a:p>
        </p:txBody>
      </p:sp>
      <p:pic>
        <p:nvPicPr>
          <p:cNvPr id="3" name="Picture 2" descr="A wooden chair with a cushion&#10;&#10;Description automatically generated with low confidence">
            <a:extLst>
              <a:ext uri="{FF2B5EF4-FFF2-40B4-BE49-F238E27FC236}">
                <a16:creationId xmlns:a16="http://schemas.microsoft.com/office/drawing/2014/main" id="{CEC610D0-8ED6-21E0-D7D5-C19465F5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00" y="1521253"/>
            <a:ext cx="5176800" cy="38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43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148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</p:spTree>
    <p:extLst>
      <p:ext uri="{BB962C8B-B14F-4D97-AF65-F5344CB8AC3E}">
        <p14:creationId xmlns:p14="http://schemas.microsoft.com/office/powerpoint/2010/main" val="9832103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149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926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IF SO, WHY?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515720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150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D29CD7-4998-AD98-9FA5-8E3E0E7A1E6F}"/>
              </a:ext>
            </a:extLst>
          </p:cNvPr>
          <p:cNvSpPr txBox="1">
            <a:spLocks/>
          </p:cNvSpPr>
          <p:nvPr/>
        </p:nvSpPr>
        <p:spPr>
          <a:xfrm>
            <a:off x="0" y="567062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1056090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151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</p:spTree>
    <p:extLst>
      <p:ext uri="{BB962C8B-B14F-4D97-AF65-F5344CB8AC3E}">
        <p14:creationId xmlns:p14="http://schemas.microsoft.com/office/powerpoint/2010/main" val="32192021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152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41332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153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D29CD7-4998-AD98-9FA5-8E3E0E7A1E6F}"/>
              </a:ext>
            </a:extLst>
          </p:cNvPr>
          <p:cNvSpPr txBox="1">
            <a:spLocks/>
          </p:cNvSpPr>
          <p:nvPr/>
        </p:nvSpPr>
        <p:spPr>
          <a:xfrm>
            <a:off x="0" y="567062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7009786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EA6C4AA-4878-FE1F-3EEC-4AB13532A6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64626" y="1162665"/>
            <a:ext cx="14749" cy="6096000"/>
          </a:xfrm>
          <a:prstGeom prst="bentConnector3">
            <a:avLst>
              <a:gd name="adj1" fmla="val 7849678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154</a:t>
            </a:fld>
            <a:endParaRPr lang="nb-NO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8A8D25-57B3-C65C-95C7-DCA33FC683C7}"/>
              </a:ext>
            </a:extLst>
          </p:cNvPr>
          <p:cNvSpPr/>
          <p:nvPr/>
        </p:nvSpPr>
        <p:spPr>
          <a:xfrm>
            <a:off x="749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dirty="0">
                <a:latin typeface="Bebas Neue" panose="020B0606020202050201" pitchFamily="34" charset="77"/>
              </a:rPr>
              <a:t>CAR SEAT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1CBE27-872B-2C8F-FCD1-5E24FAD9AB5C}"/>
              </a:ext>
            </a:extLst>
          </p:cNvPr>
          <p:cNvSpPr/>
          <p:nvPr/>
        </p:nvSpPr>
        <p:spPr>
          <a:xfrm>
            <a:off x="3797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dirty="0">
                <a:latin typeface="Bebas Neue" panose="020B0606020202050201" pitchFamily="34" charset="77"/>
              </a:rPr>
              <a:t>CHAIR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B0A8B9-CB6B-9A90-A483-7189F615ECF3}"/>
              </a:ext>
            </a:extLst>
          </p:cNvPr>
          <p:cNvSpPr/>
          <p:nvPr/>
        </p:nvSpPr>
        <p:spPr>
          <a:xfrm>
            <a:off x="6845710" y="2669459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dirty="0">
                <a:latin typeface="Bebas Neue" panose="020B0606020202050201" pitchFamily="34" charset="77"/>
              </a:rPr>
              <a:t>FURNITURE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961487-5070-655C-5FC6-D33CB3A4CC84}"/>
              </a:ext>
            </a:extLst>
          </p:cNvPr>
          <p:cNvGrpSpPr/>
          <p:nvPr/>
        </p:nvGrpSpPr>
        <p:grpSpPr>
          <a:xfrm>
            <a:off x="2298290" y="2728489"/>
            <a:ext cx="1499420" cy="707886"/>
            <a:chOff x="2298290" y="2728489"/>
            <a:chExt cx="1499420" cy="70788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70078A-7CF1-3F9C-472B-380E1AAF280C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98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0EDECF-D1F0-5040-3B95-B31B8964ACDE}"/>
                </a:ext>
              </a:extLst>
            </p:cNvPr>
            <p:cNvSpPr txBox="1"/>
            <p:nvPr/>
          </p:nvSpPr>
          <p:spPr>
            <a:xfrm>
              <a:off x="2647302" y="2728489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76D316-7184-ECA1-8180-B27737714302}"/>
              </a:ext>
            </a:extLst>
          </p:cNvPr>
          <p:cNvGrpSpPr/>
          <p:nvPr/>
        </p:nvGrpSpPr>
        <p:grpSpPr>
          <a:xfrm>
            <a:off x="5346290" y="2728800"/>
            <a:ext cx="1499420" cy="707886"/>
            <a:chOff x="5346290" y="2728800"/>
            <a:chExt cx="1499420" cy="70788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86844A-0880-2087-7453-F01E8D973159}"/>
                </a:ext>
              </a:extLst>
            </p:cNvPr>
            <p:cNvCxnSpPr/>
            <p:nvPr/>
          </p:nvCxnSpPr>
          <p:spPr>
            <a:xfrm>
              <a:off x="5346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2EB970-0175-83A4-7A6B-86A11BDC45A2}"/>
                </a:ext>
              </a:extLst>
            </p:cNvPr>
            <p:cNvSpPr txBox="1"/>
            <p:nvPr/>
          </p:nvSpPr>
          <p:spPr>
            <a:xfrm>
              <a:off x="5646143" y="2728800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90A7D25-7042-6C97-29E2-ED1E7E2C58FA}"/>
              </a:ext>
            </a:extLst>
          </p:cNvPr>
          <p:cNvSpPr txBox="1"/>
          <p:nvPr/>
        </p:nvSpPr>
        <p:spPr>
          <a:xfrm>
            <a:off x="3797710" y="4638386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solidFill>
                  <a:srgbClr val="FF0000"/>
                </a:solidFill>
                <a:latin typeface="Bebas Neue" panose="020B0606020202050201" pitchFamily="34" charset="77"/>
              </a:rPr>
              <a:t>IS-NOT-A</a:t>
            </a:r>
          </a:p>
        </p:txBody>
      </p:sp>
    </p:spTree>
    <p:extLst>
      <p:ext uri="{BB962C8B-B14F-4D97-AF65-F5344CB8AC3E}">
        <p14:creationId xmlns:p14="http://schemas.microsoft.com/office/powerpoint/2010/main" val="2911522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ARE FUZZY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32587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DEGREES OF MEMBERSHIP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474235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EDGE CASES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539418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NEGOTIATING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4638999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159</a:t>
            </a:fld>
            <a:endParaRPr lang="nb-NO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02657-493F-173C-0F6F-7363F2AA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14399"/>
            <a:ext cx="9131593" cy="5022377"/>
          </a:xfrm>
        </p:spPr>
      </p:pic>
    </p:spTree>
    <p:extLst>
      <p:ext uri="{BB962C8B-B14F-4D97-AF65-F5344CB8AC3E}">
        <p14:creationId xmlns:p14="http://schemas.microsoft.com/office/powerpoint/2010/main" val="4573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DO WE AGREE THAT WE ARE APES?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73277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HTML A PROGRAMMING LANGUAGE?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0491711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DO WE WANT HTML TO BE A PROGRAMMING LANGUAGE?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9877000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DESCRIPTIVE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VS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NORMATIVE</a:t>
            </a:r>
          </a:p>
        </p:txBody>
      </p:sp>
    </p:spTree>
    <p:extLst>
      <p:ext uri="{BB962C8B-B14F-4D97-AF65-F5344CB8AC3E}">
        <p14:creationId xmlns:p14="http://schemas.microsoft.com/office/powerpoint/2010/main" val="203184382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 PROBLEM IS NOT THE OBJECT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THE CATEGORY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186744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DISCUSSION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PROXY DISCUSSION</a:t>
            </a:r>
          </a:p>
        </p:txBody>
      </p:sp>
    </p:spTree>
    <p:extLst>
      <p:ext uri="{BB962C8B-B14F-4D97-AF65-F5344CB8AC3E}">
        <p14:creationId xmlns:p14="http://schemas.microsoft.com/office/powerpoint/2010/main" val="17693565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DEFINITION IS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POWER OVER THE DOMAIN</a:t>
            </a:r>
          </a:p>
        </p:txBody>
      </p:sp>
    </p:spTree>
    <p:extLst>
      <p:ext uri="{BB962C8B-B14F-4D97-AF65-F5344CB8AC3E}">
        <p14:creationId xmlns:p14="http://schemas.microsoft.com/office/powerpoint/2010/main" val="1512044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ARE THE IMPLICATIONS?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245085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PROS AND CONS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830075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TRADEOFFS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713025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47113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IS AN APE?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993936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AS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TECHNIFICATION OF CATEGORIES</a:t>
            </a:r>
          </a:p>
        </p:txBody>
      </p:sp>
    </p:spTree>
    <p:extLst>
      <p:ext uri="{BB962C8B-B14F-4D97-AF65-F5344CB8AC3E}">
        <p14:creationId xmlns:p14="http://schemas.microsoft.com/office/powerpoint/2010/main" val="27148324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ELIMINATING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AMBIGUITY</a:t>
            </a:r>
          </a:p>
        </p:txBody>
      </p:sp>
    </p:spTree>
    <p:extLst>
      <p:ext uri="{BB962C8B-B14F-4D97-AF65-F5344CB8AC3E}">
        <p14:creationId xmlns:p14="http://schemas.microsoft.com/office/powerpoint/2010/main" val="6615005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HANDLING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EDGE CASES</a:t>
            </a:r>
          </a:p>
        </p:txBody>
      </p:sp>
    </p:spTree>
    <p:extLst>
      <p:ext uri="{BB962C8B-B14F-4D97-AF65-F5344CB8AC3E}">
        <p14:creationId xmlns:p14="http://schemas.microsoft.com/office/powerpoint/2010/main" val="424087837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TECHNIFICATION OF CATEGORIES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SURPRISING CONSEQUENCES</a:t>
            </a:r>
          </a:p>
        </p:txBody>
      </p:sp>
    </p:spTree>
    <p:extLst>
      <p:ext uri="{BB962C8B-B14F-4D97-AF65-F5344CB8AC3E}">
        <p14:creationId xmlns:p14="http://schemas.microsoft.com/office/powerpoint/2010/main" val="16648390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NUTS ARE FRUITS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?!?</a:t>
            </a:r>
          </a:p>
        </p:txBody>
      </p:sp>
    </p:spTree>
    <p:extLst>
      <p:ext uri="{BB962C8B-B14F-4D97-AF65-F5344CB8AC3E}">
        <p14:creationId xmlns:p14="http://schemas.microsoft.com/office/powerpoint/2010/main" val="406670874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ALMONDS ARE NOT NUTS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?!?</a:t>
            </a:r>
          </a:p>
        </p:txBody>
      </p:sp>
    </p:spTree>
    <p:extLst>
      <p:ext uri="{BB962C8B-B14F-4D97-AF65-F5344CB8AC3E}">
        <p14:creationId xmlns:p14="http://schemas.microsoft.com/office/powerpoint/2010/main" val="4949726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WE’RE WRONG ABOUT EVERYTHING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1113846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WE’RE NOT WRONG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029237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CONTEXT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239140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EVERYDAY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VS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TECHNICAL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07896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(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985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AMBIGUITY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155741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 CATEGORIES FOR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5613263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PRECISION COMES AT A COST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3252015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AT NAV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48489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VARIATIONS ON A THEME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392053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UNMARRIED PEOPLE LIVING TOGETHER</a:t>
            </a:r>
          </a:p>
        </p:txBody>
      </p:sp>
    </p:spTree>
    <p:extLst>
      <p:ext uri="{BB962C8B-B14F-4D97-AF65-F5344CB8AC3E}">
        <p14:creationId xmlns:p14="http://schemas.microsoft.com/office/powerpoint/2010/main" val="289345110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TWO PEOPLE ABOVE 18 YEARS OF AGE WHO ARE NOT MARRIED, REGISTERED PARTNER OR LIVING WITH ANYONE ELSE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84957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TWO PEOPLE WHO USUALLY LIVE TOGETHER EVEN IF THEY ARE TEMPORARILY SEPARATED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830689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TWO PEOPLE LIVING IN THE SAME HOUSE, EVEN IF THEY LIVE IN SEPARATE PARTS OF THE HOUSE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742849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2106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[...] UNLESS THEY EACH LIVE IN SEPARATE UNITS IN A HOUSE WITH FOUR OR MORE INDEPENDENT AND CLEARLY SEPARATED UNITS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26591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64" y="2956084"/>
            <a:ext cx="317992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HUMAN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85D79-DD81-7A53-171D-12FA31C2FF88}"/>
              </a:ext>
            </a:extLst>
          </p:cNvPr>
          <p:cNvSpPr txBox="1">
            <a:spLocks/>
          </p:cNvSpPr>
          <p:nvPr/>
        </p:nvSpPr>
        <p:spPr>
          <a:xfrm>
            <a:off x="6268872" y="2956084"/>
            <a:ext cx="21336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CDEF586-2477-2573-47BA-9B82FC558762}"/>
              </a:ext>
            </a:extLst>
          </p:cNvPr>
          <p:cNvSpPr/>
          <p:nvPr/>
        </p:nvSpPr>
        <p:spPr>
          <a:xfrm>
            <a:off x="457200" y="2565779"/>
            <a:ext cx="2702256" cy="1624084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FFF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0DC58B-7032-E93C-8953-DFF8419A2CE8}"/>
              </a:ext>
            </a:extLst>
          </p:cNvPr>
          <p:cNvSpPr/>
          <p:nvPr/>
        </p:nvSpPr>
        <p:spPr>
          <a:xfrm>
            <a:off x="5984544" y="2565779"/>
            <a:ext cx="2702256" cy="1624084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FFF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3B8325-6FA4-3940-AB34-7E2C4F3F9988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159456" y="3377821"/>
            <a:ext cx="2825088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131EAB-E93F-FDAA-44EF-FC2F996ECCAE}"/>
              </a:ext>
            </a:extLst>
          </p:cNvPr>
          <p:cNvSpPr txBox="1"/>
          <p:nvPr/>
        </p:nvSpPr>
        <p:spPr>
          <a:xfrm>
            <a:off x="4004376" y="2448252"/>
            <a:ext cx="1135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6000" dirty="0">
                <a:solidFill>
                  <a:schemeClr val="bg1"/>
                </a:solidFill>
                <a:latin typeface="Bebas Neue" panose="020B0606020202050201" pitchFamily="34" charset="77"/>
              </a:rPr>
              <a:t>IS-A</a:t>
            </a:r>
          </a:p>
        </p:txBody>
      </p:sp>
    </p:spTree>
    <p:extLst>
      <p:ext uri="{BB962C8B-B14F-4D97-AF65-F5344CB8AC3E}">
        <p14:creationId xmlns:p14="http://schemas.microsoft.com/office/powerpoint/2010/main" val="362349037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PREVIOUSLY BEEN MARRIED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047018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LIVING TOGETHER IN A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MARRIAGE-LIKE RELATIONSHIP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385384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COULD LEGALLY GET MARRIED OR ENTER PARTNERSHIP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1522653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OR ARE EXPECTING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CHILDREN TOGETHER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504238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OR HAVE HAD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CHILDREN TOGETHER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825426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JOINT RESIDENCE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91656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COMMON HOUSEHOLD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71718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LIVED TOGETHER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FOR AT LEAST 12 MONTHS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9967520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LIVED TOGETHER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FOR 12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last 18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months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3818500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INTEND TO KEEP LIVING TOGETHER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95187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53390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D6D23C2-B145-B61C-0290-54ED87237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1200284"/>
            <a:ext cx="8178799" cy="445743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DEB33C6-CE76-9346-9C31-FB1A33117428}" type="datetime1">
              <a:rPr lang="en-US" smtClean="0"/>
              <a:pPr defTabSz="914400">
                <a:spcAft>
                  <a:spcPts val="600"/>
                </a:spcAft>
              </a:pPr>
              <a:t>6/20/22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86C1B66-DFC1-9944-B08C-571264751923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748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PRECISION COMES AT A COST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2727706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EXPLOSION OF SIMILAR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531288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SIMPLIFICATION?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68900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MUST CHOOSE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9976011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CHOICES ARE NOT RIGHT OR WRONG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5062959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CHOICES HAVE CONSEQUENCES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5821238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DIFFERENCE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396617658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DIFFERENCE AND SIMILIARITY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WITH RESPECT TO WHAT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4732951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CONTEXT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FOR COMPARISON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4984732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ESSENCE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ACCIDENT</a:t>
            </a:r>
          </a:p>
        </p:txBody>
      </p:sp>
    </p:spTree>
    <p:extLst>
      <p:ext uri="{BB962C8B-B14F-4D97-AF65-F5344CB8AC3E}">
        <p14:creationId xmlns:p14="http://schemas.microsoft.com/office/powerpoint/2010/main" val="46523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THE MOST COMMON APE</a:t>
            </a:r>
          </a:p>
        </p:txBody>
      </p:sp>
    </p:spTree>
    <p:extLst>
      <p:ext uri="{BB962C8B-B14F-4D97-AF65-F5344CB8AC3E}">
        <p14:creationId xmlns:p14="http://schemas.microsoft.com/office/powerpoint/2010/main" val="253701524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IMPLICIT MODEL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THE WORLD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7536747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IMPLICIT OPINIONS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ABOUT WHAT MATTERS AND WHAT DOES NOT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892563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USEFULNESS IS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CONTEXT-DEPENDENT</a:t>
            </a:r>
          </a:p>
        </p:txBody>
      </p:sp>
    </p:spTree>
    <p:extLst>
      <p:ext uri="{BB962C8B-B14F-4D97-AF65-F5344CB8AC3E}">
        <p14:creationId xmlns:p14="http://schemas.microsoft.com/office/powerpoint/2010/main" val="340274289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DESIGN IS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 MODELLING ISSUE</a:t>
            </a:r>
          </a:p>
        </p:txBody>
      </p:sp>
    </p:spTree>
    <p:extLst>
      <p:ext uri="{BB962C8B-B14F-4D97-AF65-F5344CB8AC3E}">
        <p14:creationId xmlns:p14="http://schemas.microsoft.com/office/powerpoint/2010/main" val="390884915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DECISIONS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2026830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ASSUMPTIONS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6976716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COMPOSABILITY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OF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ASSUMPTIONS AND DECISIONS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46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ASSUMPTIONS AND DECISIONS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ACCUMULATE OVER TIME</a:t>
            </a:r>
          </a:p>
        </p:txBody>
      </p:sp>
    </p:spTree>
    <p:extLst>
      <p:ext uri="{BB962C8B-B14F-4D97-AF65-F5344CB8AC3E}">
        <p14:creationId xmlns:p14="http://schemas.microsoft.com/office/powerpoint/2010/main" val="119768175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218</a:t>
            </a:fld>
            <a:endParaRPr lang="nb-NO"/>
          </a:p>
        </p:txBody>
      </p:sp>
      <p:pic>
        <p:nvPicPr>
          <p:cNvPr id="7" name="Content Placeholder 6" descr="A picture containing tree, person, outdoor&#10;&#10;Description automatically generated">
            <a:extLst>
              <a:ext uri="{FF2B5EF4-FFF2-40B4-BE49-F238E27FC236}">
                <a16:creationId xmlns:a16="http://schemas.microsoft.com/office/drawing/2014/main" id="{EF3C6A19-4AC6-9BB0-1451-F9E003EEF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4130" y="1600200"/>
            <a:ext cx="6795740" cy="452596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ACEB87-4C52-9CF4-812E-92BB10CFF5C0}"/>
              </a:ext>
            </a:extLst>
          </p:cNvPr>
          <p:cNvSpPr txBox="1">
            <a:spLocks/>
          </p:cNvSpPr>
          <p:nvPr/>
        </p:nvSpPr>
        <p:spPr>
          <a:xfrm>
            <a:off x="0" y="42296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ACCUMULATED ASSUMPTION LOAD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2125745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7200" y="2952000"/>
            <a:ext cx="100584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«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 DEBT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6723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1 : 26000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1266706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 INEVITABLE BYPRODUCT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CHANGE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INERTIA</a:t>
            </a:r>
          </a:p>
        </p:txBody>
      </p:sp>
    </p:spTree>
    <p:extLst>
      <p:ext uri="{BB962C8B-B14F-4D97-AF65-F5344CB8AC3E}">
        <p14:creationId xmlns:p14="http://schemas.microsoft.com/office/powerpoint/2010/main" val="6576127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CHANGE IMPACT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136059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LONG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DOES THIS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FEATURE TAKE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TO IMPLEMENT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0616816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DOES THIS FEATURE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CHANGE OUR MENTAL MODEL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0114012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MANY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ASSUMPTIONS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INVALIDATED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8380496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MANY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DECISIONS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MUST BE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UNDONE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REMADE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0741484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MUCH STRUCTURE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RELIES ON THE INVALIDATED ASSUMPTIONS?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9768750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MUCH STRUCTURE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RELIES ON THE DECISIONS THAT MUST BE UNDONE?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896846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7729819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ORGANIZATIONAL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76414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HUMAN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JUST A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HOMINID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 THE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CATEGORY OF SIMIANS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,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WHAT’S THE PROBLEM?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9339395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PSYCHOLOGICAL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7576392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ECONOMIC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6655349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INTERTWINED MUTUALLY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REINFORCING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58125129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ENTRENCHMENT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8703789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OSSIFICATION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1783731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235</a:t>
            </a:fld>
            <a:endParaRPr lang="nb-NO"/>
          </a:p>
        </p:txBody>
      </p:sp>
      <p:grpSp>
        <p:nvGrpSpPr>
          <p:cNvPr id="119" name="Gruppe 118">
            <a:extLst>
              <a:ext uri="{FF2B5EF4-FFF2-40B4-BE49-F238E27FC236}">
                <a16:creationId xmlns:a16="http://schemas.microsoft.com/office/drawing/2014/main" id="{5049E0F9-D3E2-49B4-AB20-2ED3877BD81B}"/>
              </a:ext>
            </a:extLst>
          </p:cNvPr>
          <p:cNvGrpSpPr/>
          <p:nvPr/>
        </p:nvGrpSpPr>
        <p:grpSpPr>
          <a:xfrm>
            <a:off x="3353282" y="5744877"/>
            <a:ext cx="2437435" cy="578498"/>
            <a:chOff x="5142392" y="4859189"/>
            <a:chExt cx="2437435" cy="578498"/>
          </a:xfrm>
        </p:grpSpPr>
        <p:sp>
          <p:nvSpPr>
            <p:cNvPr id="86" name="Rektangel 85">
              <a:extLst>
                <a:ext uri="{FF2B5EF4-FFF2-40B4-BE49-F238E27FC236}">
                  <a16:creationId xmlns:a16="http://schemas.microsoft.com/office/drawing/2014/main" id="{B04E74DE-D674-437E-B8ED-0F1083B8CA1A}"/>
                </a:ext>
              </a:extLst>
            </p:cNvPr>
            <p:cNvSpPr/>
            <p:nvPr/>
          </p:nvSpPr>
          <p:spPr>
            <a:xfrm>
              <a:off x="5142392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7" name="Rektangel 86">
              <a:extLst>
                <a:ext uri="{FF2B5EF4-FFF2-40B4-BE49-F238E27FC236}">
                  <a16:creationId xmlns:a16="http://schemas.microsoft.com/office/drawing/2014/main" id="{295BE0FF-084C-4C7F-8837-E4F56CCBDE3F}"/>
                </a:ext>
              </a:extLst>
            </p:cNvPr>
            <p:cNvSpPr/>
            <p:nvPr/>
          </p:nvSpPr>
          <p:spPr>
            <a:xfrm>
              <a:off x="5761063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2" name="Rektangel 111">
              <a:extLst>
                <a:ext uri="{FF2B5EF4-FFF2-40B4-BE49-F238E27FC236}">
                  <a16:creationId xmlns:a16="http://schemas.microsoft.com/office/drawing/2014/main" id="{90B7F14E-BE65-44FA-9FD7-2E26ADEF2E11}"/>
                </a:ext>
              </a:extLst>
            </p:cNvPr>
            <p:cNvSpPr/>
            <p:nvPr/>
          </p:nvSpPr>
          <p:spPr>
            <a:xfrm>
              <a:off x="6381750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3" name="Rektangel 112">
              <a:extLst>
                <a:ext uri="{FF2B5EF4-FFF2-40B4-BE49-F238E27FC236}">
                  <a16:creationId xmlns:a16="http://schemas.microsoft.com/office/drawing/2014/main" id="{E088C305-3D5F-435E-A05B-CA687D7FBBB8}"/>
                </a:ext>
              </a:extLst>
            </p:cNvPr>
            <p:cNvSpPr/>
            <p:nvPr/>
          </p:nvSpPr>
          <p:spPr>
            <a:xfrm>
              <a:off x="7001329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" name="Gruppe 2">
            <a:extLst>
              <a:ext uri="{FF2B5EF4-FFF2-40B4-BE49-F238E27FC236}">
                <a16:creationId xmlns:a16="http://schemas.microsoft.com/office/drawing/2014/main" id="{96DB2F76-B12A-4609-AD5E-558E4E60CA4A}"/>
              </a:ext>
            </a:extLst>
          </p:cNvPr>
          <p:cNvGrpSpPr/>
          <p:nvPr/>
        </p:nvGrpSpPr>
        <p:grpSpPr>
          <a:xfrm>
            <a:off x="1490956" y="4509869"/>
            <a:ext cx="3672724" cy="1200537"/>
            <a:chOff x="1490956" y="4509869"/>
            <a:chExt cx="3672724" cy="1200537"/>
          </a:xfrm>
        </p:grpSpPr>
        <p:grpSp>
          <p:nvGrpSpPr>
            <p:cNvPr id="146" name="Gruppe 145">
              <a:extLst>
                <a:ext uri="{FF2B5EF4-FFF2-40B4-BE49-F238E27FC236}">
                  <a16:creationId xmlns:a16="http://schemas.microsoft.com/office/drawing/2014/main" id="{B1256A04-CD92-4247-8A56-2C25D0A7017D}"/>
                </a:ext>
              </a:extLst>
            </p:cNvPr>
            <p:cNvGrpSpPr/>
            <p:nvPr/>
          </p:nvGrpSpPr>
          <p:grpSpPr>
            <a:xfrm>
              <a:off x="3353282" y="4509869"/>
              <a:ext cx="1810398" cy="1200537"/>
              <a:chOff x="2943330" y="2828731"/>
              <a:chExt cx="1810398" cy="1200537"/>
            </a:xfrm>
          </p:grpSpPr>
          <p:sp>
            <p:nvSpPr>
              <p:cNvPr id="126" name="Rektangel 125">
                <a:extLst>
                  <a:ext uri="{FF2B5EF4-FFF2-40B4-BE49-F238E27FC236}">
                    <a16:creationId xmlns:a16="http://schemas.microsoft.com/office/drawing/2014/main" id="{45C24574-73D7-48FB-9A50-EDFB58DFC154}"/>
                  </a:ext>
                </a:extLst>
              </p:cNvPr>
              <p:cNvSpPr/>
              <p:nvPr/>
            </p:nvSpPr>
            <p:spPr>
              <a:xfrm>
                <a:off x="2943330" y="282873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27" name="Rektangel 126">
                <a:extLst>
                  <a:ext uri="{FF2B5EF4-FFF2-40B4-BE49-F238E27FC236}">
                    <a16:creationId xmlns:a16="http://schemas.microsoft.com/office/drawing/2014/main" id="{F460CDD3-FF9B-458C-9FAA-100A2DECCAA6}"/>
                  </a:ext>
                </a:extLst>
              </p:cNvPr>
              <p:cNvSpPr/>
              <p:nvPr/>
            </p:nvSpPr>
            <p:spPr>
              <a:xfrm>
                <a:off x="2943330" y="345077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28" name="Rektangel 127">
                <a:extLst>
                  <a:ext uri="{FF2B5EF4-FFF2-40B4-BE49-F238E27FC236}">
                    <a16:creationId xmlns:a16="http://schemas.microsoft.com/office/drawing/2014/main" id="{3B6E3F38-3BB0-496E-B762-05C7F728EA52}"/>
                  </a:ext>
                </a:extLst>
              </p:cNvPr>
              <p:cNvSpPr/>
              <p:nvPr/>
            </p:nvSpPr>
            <p:spPr>
              <a:xfrm>
                <a:off x="3562001" y="345077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29" name="Rektangel 128">
                <a:extLst>
                  <a:ext uri="{FF2B5EF4-FFF2-40B4-BE49-F238E27FC236}">
                    <a16:creationId xmlns:a16="http://schemas.microsoft.com/office/drawing/2014/main" id="{E5960C21-14F0-4B22-B66A-AE1AD0AEDDE0}"/>
                  </a:ext>
                </a:extLst>
              </p:cNvPr>
              <p:cNvSpPr/>
              <p:nvPr/>
            </p:nvSpPr>
            <p:spPr>
              <a:xfrm>
                <a:off x="4175230" y="345077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2" name="TekstSylinder 1">
              <a:extLst>
                <a:ext uri="{FF2B5EF4-FFF2-40B4-BE49-F238E27FC236}">
                  <a16:creationId xmlns:a16="http://schemas.microsoft.com/office/drawing/2014/main" id="{6D384184-48D0-433C-AC95-23B2EB41C595}"/>
                </a:ext>
              </a:extLst>
            </p:cNvPr>
            <p:cNvSpPr txBox="1"/>
            <p:nvPr/>
          </p:nvSpPr>
          <p:spPr>
            <a:xfrm>
              <a:off x="1490956" y="4831921"/>
              <a:ext cx="1765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 err="1">
                  <a:solidFill>
                    <a:srgbClr val="FF0000"/>
                  </a:solidFill>
                  <a:latin typeface="Bebas Neue" panose="020B0606020202050201" pitchFamily="34" charset="0"/>
                </a:rPr>
                <a:t>Assumption</a:t>
              </a:r>
              <a:endParaRPr lang="nb-NO" sz="3200" dirty="0">
                <a:solidFill>
                  <a:srgbClr val="FF000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7" name="Gruppe 6">
            <a:extLst>
              <a:ext uri="{FF2B5EF4-FFF2-40B4-BE49-F238E27FC236}">
                <a16:creationId xmlns:a16="http://schemas.microsoft.com/office/drawing/2014/main" id="{6B5A64EB-589A-4F7C-9F55-A5282B88DDE1}"/>
              </a:ext>
            </a:extLst>
          </p:cNvPr>
          <p:cNvGrpSpPr/>
          <p:nvPr/>
        </p:nvGrpSpPr>
        <p:grpSpPr>
          <a:xfrm>
            <a:off x="3972407" y="2650759"/>
            <a:ext cx="3514794" cy="1200537"/>
            <a:chOff x="3972407" y="2650759"/>
            <a:chExt cx="3514794" cy="1200537"/>
          </a:xfrm>
        </p:grpSpPr>
        <p:grpSp>
          <p:nvGrpSpPr>
            <p:cNvPr id="152" name="Gruppe 151">
              <a:extLst>
                <a:ext uri="{FF2B5EF4-FFF2-40B4-BE49-F238E27FC236}">
                  <a16:creationId xmlns:a16="http://schemas.microsoft.com/office/drawing/2014/main" id="{92DBEBEE-D435-49B9-AF4D-4B579D6C1DFC}"/>
                </a:ext>
              </a:extLst>
            </p:cNvPr>
            <p:cNvGrpSpPr/>
            <p:nvPr/>
          </p:nvGrpSpPr>
          <p:grpSpPr>
            <a:xfrm>
              <a:off x="3972407" y="2650759"/>
              <a:ext cx="1816748" cy="1200537"/>
              <a:chOff x="5531466" y="3113380"/>
              <a:chExt cx="1816748" cy="1200537"/>
            </a:xfrm>
          </p:grpSpPr>
          <p:sp>
            <p:nvSpPr>
              <p:cNvPr id="148" name="Rektangel 147">
                <a:extLst>
                  <a:ext uri="{FF2B5EF4-FFF2-40B4-BE49-F238E27FC236}">
                    <a16:creationId xmlns:a16="http://schemas.microsoft.com/office/drawing/2014/main" id="{2E1BA0F9-B266-4339-8222-16FBE827617F}"/>
                  </a:ext>
                </a:extLst>
              </p:cNvPr>
              <p:cNvSpPr/>
              <p:nvPr/>
            </p:nvSpPr>
            <p:spPr>
              <a:xfrm>
                <a:off x="6151045" y="311338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49" name="Rektangel 148">
                <a:extLst>
                  <a:ext uri="{FF2B5EF4-FFF2-40B4-BE49-F238E27FC236}">
                    <a16:creationId xmlns:a16="http://schemas.microsoft.com/office/drawing/2014/main" id="{257E452C-0DF0-4043-9138-B229209AD2E6}"/>
                  </a:ext>
                </a:extLst>
              </p:cNvPr>
              <p:cNvSpPr/>
              <p:nvPr/>
            </p:nvSpPr>
            <p:spPr>
              <a:xfrm>
                <a:off x="6151045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50" name="Rektangel 149">
                <a:extLst>
                  <a:ext uri="{FF2B5EF4-FFF2-40B4-BE49-F238E27FC236}">
                    <a16:creationId xmlns:a16="http://schemas.microsoft.com/office/drawing/2014/main" id="{F558F140-22D8-41B0-A2CB-D740A558BDC9}"/>
                  </a:ext>
                </a:extLst>
              </p:cNvPr>
              <p:cNvSpPr/>
              <p:nvPr/>
            </p:nvSpPr>
            <p:spPr>
              <a:xfrm>
                <a:off x="676971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51" name="Rektangel 150">
                <a:extLst>
                  <a:ext uri="{FF2B5EF4-FFF2-40B4-BE49-F238E27FC236}">
                    <a16:creationId xmlns:a16="http://schemas.microsoft.com/office/drawing/2014/main" id="{441C5283-E205-4012-953B-8ECD8D13B973}"/>
                  </a:ext>
                </a:extLst>
              </p:cNvPr>
              <p:cNvSpPr/>
              <p:nvPr/>
            </p:nvSpPr>
            <p:spPr>
              <a:xfrm>
                <a:off x="553146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4" name="TekstSylinder 63">
              <a:extLst>
                <a:ext uri="{FF2B5EF4-FFF2-40B4-BE49-F238E27FC236}">
                  <a16:creationId xmlns:a16="http://schemas.microsoft.com/office/drawing/2014/main" id="{0AE6EB0B-2ACB-4E15-8426-BE295C7147CE}"/>
                </a:ext>
              </a:extLst>
            </p:cNvPr>
            <p:cNvSpPr txBox="1"/>
            <p:nvPr/>
          </p:nvSpPr>
          <p:spPr>
            <a:xfrm>
              <a:off x="5239470" y="2688999"/>
              <a:ext cx="2247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GENERALIZATION</a:t>
              </a:r>
            </a:p>
          </p:txBody>
        </p:sp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0FBB925D-A123-4FDB-9EB9-6A3253D95C3E}"/>
              </a:ext>
            </a:extLst>
          </p:cNvPr>
          <p:cNvGrpSpPr/>
          <p:nvPr/>
        </p:nvGrpSpPr>
        <p:grpSpPr>
          <a:xfrm>
            <a:off x="1721742" y="2034511"/>
            <a:ext cx="2828176" cy="1200537"/>
            <a:chOff x="1721742" y="2034511"/>
            <a:chExt cx="2828176" cy="1200537"/>
          </a:xfrm>
        </p:grpSpPr>
        <p:grpSp>
          <p:nvGrpSpPr>
            <p:cNvPr id="136" name="Gruppe 135">
              <a:extLst>
                <a:ext uri="{FF2B5EF4-FFF2-40B4-BE49-F238E27FC236}">
                  <a16:creationId xmlns:a16="http://schemas.microsoft.com/office/drawing/2014/main" id="{8049D528-92A5-49AB-BEAB-C2946BAD634D}"/>
                </a:ext>
              </a:extLst>
            </p:cNvPr>
            <p:cNvGrpSpPr/>
            <p:nvPr/>
          </p:nvGrpSpPr>
          <p:grpSpPr>
            <a:xfrm>
              <a:off x="3352749" y="2034511"/>
              <a:ext cx="1197169" cy="1200537"/>
              <a:chOff x="999150" y="4427363"/>
              <a:chExt cx="1197169" cy="1200537"/>
            </a:xfrm>
          </p:grpSpPr>
          <p:sp>
            <p:nvSpPr>
              <p:cNvPr id="137" name="Rektangel 136">
                <a:extLst>
                  <a:ext uri="{FF2B5EF4-FFF2-40B4-BE49-F238E27FC236}">
                    <a16:creationId xmlns:a16="http://schemas.microsoft.com/office/drawing/2014/main" id="{D5AE74EC-F40D-454E-ABB4-769854AB8DA7}"/>
                  </a:ext>
                </a:extLst>
              </p:cNvPr>
              <p:cNvSpPr/>
              <p:nvPr/>
            </p:nvSpPr>
            <p:spPr>
              <a:xfrm>
                <a:off x="999150" y="4427363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8" name="Rektangel 137">
                <a:extLst>
                  <a:ext uri="{FF2B5EF4-FFF2-40B4-BE49-F238E27FC236}">
                    <a16:creationId xmlns:a16="http://schemas.microsoft.com/office/drawing/2014/main" id="{620A273C-926A-426C-A189-3711559B891F}"/>
                  </a:ext>
                </a:extLst>
              </p:cNvPr>
              <p:cNvSpPr/>
              <p:nvPr/>
            </p:nvSpPr>
            <p:spPr>
              <a:xfrm>
                <a:off x="999150" y="504940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9" name="Rektangel 138">
                <a:extLst>
                  <a:ext uri="{FF2B5EF4-FFF2-40B4-BE49-F238E27FC236}">
                    <a16:creationId xmlns:a16="http://schemas.microsoft.com/office/drawing/2014/main" id="{5A5EEFB7-5F8C-48F3-916A-E4CD3618AC96}"/>
                  </a:ext>
                </a:extLst>
              </p:cNvPr>
              <p:cNvSpPr/>
              <p:nvPr/>
            </p:nvSpPr>
            <p:spPr>
              <a:xfrm>
                <a:off x="1617821" y="504940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40" name="Rektangel 139">
                <a:extLst>
                  <a:ext uri="{FF2B5EF4-FFF2-40B4-BE49-F238E27FC236}">
                    <a16:creationId xmlns:a16="http://schemas.microsoft.com/office/drawing/2014/main" id="{008D1260-2893-4275-983A-E80D24430A35}"/>
                  </a:ext>
                </a:extLst>
              </p:cNvPr>
              <p:cNvSpPr/>
              <p:nvPr/>
            </p:nvSpPr>
            <p:spPr>
              <a:xfrm>
                <a:off x="1617821" y="4427363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/>
              </a:p>
            </p:txBody>
          </p:sp>
        </p:grpSp>
        <p:sp>
          <p:nvSpPr>
            <p:cNvPr id="65" name="TekstSylinder 64">
              <a:extLst>
                <a:ext uri="{FF2B5EF4-FFF2-40B4-BE49-F238E27FC236}">
                  <a16:creationId xmlns:a16="http://schemas.microsoft.com/office/drawing/2014/main" id="{38ABDE6C-AACB-4F3C-A840-0B7296571F60}"/>
                </a:ext>
              </a:extLst>
            </p:cNvPr>
            <p:cNvSpPr txBox="1"/>
            <p:nvPr/>
          </p:nvSpPr>
          <p:spPr>
            <a:xfrm>
              <a:off x="1721742" y="2350864"/>
              <a:ext cx="1529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AMBIGUITY</a:t>
              </a:r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82BDE6A1-8ED9-4DA8-8541-1B48C6EB6088}"/>
              </a:ext>
            </a:extLst>
          </p:cNvPr>
          <p:cNvGrpSpPr/>
          <p:nvPr/>
        </p:nvGrpSpPr>
        <p:grpSpPr>
          <a:xfrm>
            <a:off x="3971420" y="800062"/>
            <a:ext cx="4522460" cy="1228599"/>
            <a:chOff x="3971420" y="800062"/>
            <a:chExt cx="4522460" cy="1228599"/>
          </a:xfrm>
        </p:grpSpPr>
        <p:grpSp>
          <p:nvGrpSpPr>
            <p:cNvPr id="131" name="Gruppe 130">
              <a:extLst>
                <a:ext uri="{FF2B5EF4-FFF2-40B4-BE49-F238E27FC236}">
                  <a16:creationId xmlns:a16="http://schemas.microsoft.com/office/drawing/2014/main" id="{4478E36B-0AD0-48E1-A15B-C33627CC5A45}"/>
                </a:ext>
              </a:extLst>
            </p:cNvPr>
            <p:cNvGrpSpPr/>
            <p:nvPr/>
          </p:nvGrpSpPr>
          <p:grpSpPr>
            <a:xfrm>
              <a:off x="3971420" y="800062"/>
              <a:ext cx="1810398" cy="1200537"/>
              <a:chOff x="494904" y="608061"/>
              <a:chExt cx="1810398" cy="1200537"/>
            </a:xfrm>
          </p:grpSpPr>
          <p:sp>
            <p:nvSpPr>
              <p:cNvPr id="132" name="Rektangel 131">
                <a:extLst>
                  <a:ext uri="{FF2B5EF4-FFF2-40B4-BE49-F238E27FC236}">
                    <a16:creationId xmlns:a16="http://schemas.microsoft.com/office/drawing/2014/main" id="{23894FDC-A2A0-4469-A13A-68F2ACA31E73}"/>
                  </a:ext>
                </a:extLst>
              </p:cNvPr>
              <p:cNvSpPr/>
              <p:nvPr/>
            </p:nvSpPr>
            <p:spPr>
              <a:xfrm>
                <a:off x="1726804" y="60806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3" name="Rektangel 132">
                <a:extLst>
                  <a:ext uri="{FF2B5EF4-FFF2-40B4-BE49-F238E27FC236}">
                    <a16:creationId xmlns:a16="http://schemas.microsoft.com/office/drawing/2014/main" id="{137FACC1-60BC-4510-BE78-740E24300E34}"/>
                  </a:ext>
                </a:extLst>
              </p:cNvPr>
              <p:cNvSpPr/>
              <p:nvPr/>
            </p:nvSpPr>
            <p:spPr>
              <a:xfrm>
                <a:off x="494904" y="123010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4" name="Rektangel 133">
                <a:extLst>
                  <a:ext uri="{FF2B5EF4-FFF2-40B4-BE49-F238E27FC236}">
                    <a16:creationId xmlns:a16="http://schemas.microsoft.com/office/drawing/2014/main" id="{4B10FB90-91DE-439D-B79B-B0D860FB6C63}"/>
                  </a:ext>
                </a:extLst>
              </p:cNvPr>
              <p:cNvSpPr/>
              <p:nvPr/>
            </p:nvSpPr>
            <p:spPr>
              <a:xfrm>
                <a:off x="1113575" y="123010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5" name="Rektangel 134">
                <a:extLst>
                  <a:ext uri="{FF2B5EF4-FFF2-40B4-BE49-F238E27FC236}">
                    <a16:creationId xmlns:a16="http://schemas.microsoft.com/office/drawing/2014/main" id="{8B45E623-B4DF-46E2-B454-5A07553AA6B9}"/>
                  </a:ext>
                </a:extLst>
              </p:cNvPr>
              <p:cNvSpPr/>
              <p:nvPr/>
            </p:nvSpPr>
            <p:spPr>
              <a:xfrm>
                <a:off x="1726804" y="123010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6" name="TekstSylinder 65">
              <a:extLst>
                <a:ext uri="{FF2B5EF4-FFF2-40B4-BE49-F238E27FC236}">
                  <a16:creationId xmlns:a16="http://schemas.microsoft.com/office/drawing/2014/main" id="{255DA80B-6FEA-4F0F-A4A4-7EE3890BE410}"/>
                </a:ext>
              </a:extLst>
            </p:cNvPr>
            <p:cNvSpPr txBox="1"/>
            <p:nvPr/>
          </p:nvSpPr>
          <p:spPr>
            <a:xfrm>
              <a:off x="5814942" y="1443886"/>
              <a:ext cx="26789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MISUNDERSTANDING</a:t>
              </a:r>
            </a:p>
          </p:txBody>
        </p:sp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DF7776DC-1303-4ACF-989B-87171E5D06BD}"/>
              </a:ext>
            </a:extLst>
          </p:cNvPr>
          <p:cNvGrpSpPr/>
          <p:nvPr/>
        </p:nvGrpSpPr>
        <p:grpSpPr>
          <a:xfrm>
            <a:off x="2006438" y="175960"/>
            <a:ext cx="3162151" cy="1200537"/>
            <a:chOff x="2006438" y="175960"/>
            <a:chExt cx="3162151" cy="1200537"/>
          </a:xfrm>
        </p:grpSpPr>
        <p:grpSp>
          <p:nvGrpSpPr>
            <p:cNvPr id="54" name="Gruppe 53">
              <a:extLst>
                <a:ext uri="{FF2B5EF4-FFF2-40B4-BE49-F238E27FC236}">
                  <a16:creationId xmlns:a16="http://schemas.microsoft.com/office/drawing/2014/main" id="{0BC993B4-F7DE-4228-B9F3-670C86E207D6}"/>
                </a:ext>
              </a:extLst>
            </p:cNvPr>
            <p:cNvGrpSpPr/>
            <p:nvPr/>
          </p:nvGrpSpPr>
          <p:grpSpPr>
            <a:xfrm>
              <a:off x="3351841" y="175960"/>
              <a:ext cx="1816748" cy="1200537"/>
              <a:chOff x="5531466" y="3113380"/>
              <a:chExt cx="1816748" cy="1200537"/>
            </a:xfrm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44BFA72E-6E63-4D71-8D1B-B6ADD2646F8A}"/>
                  </a:ext>
                </a:extLst>
              </p:cNvPr>
              <p:cNvSpPr/>
              <p:nvPr/>
            </p:nvSpPr>
            <p:spPr>
              <a:xfrm>
                <a:off x="6151045" y="311338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544B1CD-5325-4ED0-995A-09CA9F6D259A}"/>
                  </a:ext>
                </a:extLst>
              </p:cNvPr>
              <p:cNvSpPr/>
              <p:nvPr/>
            </p:nvSpPr>
            <p:spPr>
              <a:xfrm>
                <a:off x="6151045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A1716AD6-7447-49EA-977E-DBC03AD0B892}"/>
                  </a:ext>
                </a:extLst>
              </p:cNvPr>
              <p:cNvSpPr/>
              <p:nvPr/>
            </p:nvSpPr>
            <p:spPr>
              <a:xfrm>
                <a:off x="676971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50BCF908-E77E-447B-A990-4EC334278D6A}"/>
                  </a:ext>
                </a:extLst>
              </p:cNvPr>
              <p:cNvSpPr/>
              <p:nvPr/>
            </p:nvSpPr>
            <p:spPr>
              <a:xfrm>
                <a:off x="553146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7" name="TekstSylinder 66">
              <a:extLst>
                <a:ext uri="{FF2B5EF4-FFF2-40B4-BE49-F238E27FC236}">
                  <a16:creationId xmlns:a16="http://schemas.microsoft.com/office/drawing/2014/main" id="{A2E81B3D-0CD3-427B-A6E1-8E8DD1E202FE}"/>
                </a:ext>
              </a:extLst>
            </p:cNvPr>
            <p:cNvSpPr txBox="1"/>
            <p:nvPr/>
          </p:nvSpPr>
          <p:spPr>
            <a:xfrm>
              <a:off x="2006438" y="178753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CONFLICT</a:t>
              </a:r>
            </a:p>
          </p:txBody>
        </p:sp>
      </p:grpSp>
      <p:grpSp>
        <p:nvGrpSpPr>
          <p:cNvPr id="5" name="Gruppe 4">
            <a:extLst>
              <a:ext uri="{FF2B5EF4-FFF2-40B4-BE49-F238E27FC236}">
                <a16:creationId xmlns:a16="http://schemas.microsoft.com/office/drawing/2014/main" id="{41E9E1AE-7C07-4CEC-8208-971878616983}"/>
              </a:ext>
            </a:extLst>
          </p:cNvPr>
          <p:cNvGrpSpPr/>
          <p:nvPr/>
        </p:nvGrpSpPr>
        <p:grpSpPr>
          <a:xfrm>
            <a:off x="3971969" y="3887830"/>
            <a:ext cx="3465497" cy="1200537"/>
            <a:chOff x="3971969" y="3887830"/>
            <a:chExt cx="3465497" cy="1200537"/>
          </a:xfrm>
        </p:grpSpPr>
        <p:grpSp>
          <p:nvGrpSpPr>
            <p:cNvPr id="94" name="Gruppe 93">
              <a:extLst>
                <a:ext uri="{FF2B5EF4-FFF2-40B4-BE49-F238E27FC236}">
                  <a16:creationId xmlns:a16="http://schemas.microsoft.com/office/drawing/2014/main" id="{1B06C0C6-473B-4370-A0F3-B1DCBBF56DFE}"/>
                </a:ext>
              </a:extLst>
            </p:cNvPr>
            <p:cNvGrpSpPr/>
            <p:nvPr/>
          </p:nvGrpSpPr>
          <p:grpSpPr>
            <a:xfrm>
              <a:off x="3971969" y="3887830"/>
              <a:ext cx="1810398" cy="1200537"/>
              <a:chOff x="2455372" y="1389342"/>
              <a:chExt cx="1810398" cy="1200537"/>
            </a:xfrm>
          </p:grpSpPr>
          <p:sp>
            <p:nvSpPr>
              <p:cNvPr id="90" name="Rektangel 89">
                <a:extLst>
                  <a:ext uri="{FF2B5EF4-FFF2-40B4-BE49-F238E27FC236}">
                    <a16:creationId xmlns:a16="http://schemas.microsoft.com/office/drawing/2014/main" id="{8D5290C4-0584-4158-97DD-51E959C22C7A}"/>
                  </a:ext>
                </a:extLst>
              </p:cNvPr>
              <p:cNvSpPr/>
              <p:nvPr/>
            </p:nvSpPr>
            <p:spPr>
              <a:xfrm>
                <a:off x="3687272" y="138934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91" name="Rektangel 90">
                <a:extLst>
                  <a:ext uri="{FF2B5EF4-FFF2-40B4-BE49-F238E27FC236}">
                    <a16:creationId xmlns:a16="http://schemas.microsoft.com/office/drawing/2014/main" id="{48D12E19-A9C3-439E-B7A8-341F9EC7AD65}"/>
                  </a:ext>
                </a:extLst>
              </p:cNvPr>
              <p:cNvSpPr/>
              <p:nvPr/>
            </p:nvSpPr>
            <p:spPr>
              <a:xfrm>
                <a:off x="2455372" y="201138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92" name="Rektangel 91">
                <a:extLst>
                  <a:ext uri="{FF2B5EF4-FFF2-40B4-BE49-F238E27FC236}">
                    <a16:creationId xmlns:a16="http://schemas.microsoft.com/office/drawing/2014/main" id="{785384A6-0CEE-4849-899B-A78764101D42}"/>
                  </a:ext>
                </a:extLst>
              </p:cNvPr>
              <p:cNvSpPr/>
              <p:nvPr/>
            </p:nvSpPr>
            <p:spPr>
              <a:xfrm>
                <a:off x="3074043" y="201138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93" name="Rektangel 92">
                <a:extLst>
                  <a:ext uri="{FF2B5EF4-FFF2-40B4-BE49-F238E27FC236}">
                    <a16:creationId xmlns:a16="http://schemas.microsoft.com/office/drawing/2014/main" id="{A56F1C7A-35E4-4EA8-9A97-92DF33635873}"/>
                  </a:ext>
                </a:extLst>
              </p:cNvPr>
              <p:cNvSpPr/>
              <p:nvPr/>
            </p:nvSpPr>
            <p:spPr>
              <a:xfrm>
                <a:off x="3074043" y="138934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8" name="TekstSylinder 67">
              <a:extLst>
                <a:ext uri="{FF2B5EF4-FFF2-40B4-BE49-F238E27FC236}">
                  <a16:creationId xmlns:a16="http://schemas.microsoft.com/office/drawing/2014/main" id="{003A2CD0-794E-40E6-A268-B6FBB4D071F6}"/>
                </a:ext>
              </a:extLst>
            </p:cNvPr>
            <p:cNvSpPr txBox="1"/>
            <p:nvPr/>
          </p:nvSpPr>
          <p:spPr>
            <a:xfrm>
              <a:off x="5879026" y="4177079"/>
              <a:ext cx="15584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INDECISION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236</a:t>
            </a:fld>
            <a:endParaRPr lang="nb-NO"/>
          </a:p>
        </p:txBody>
      </p:sp>
      <p:grpSp>
        <p:nvGrpSpPr>
          <p:cNvPr id="94" name="Gruppe 93">
            <a:extLst>
              <a:ext uri="{FF2B5EF4-FFF2-40B4-BE49-F238E27FC236}">
                <a16:creationId xmlns:a16="http://schemas.microsoft.com/office/drawing/2014/main" id="{1B06C0C6-473B-4370-A0F3-B1DCBBF56DFE}"/>
              </a:ext>
            </a:extLst>
          </p:cNvPr>
          <p:cNvGrpSpPr/>
          <p:nvPr/>
        </p:nvGrpSpPr>
        <p:grpSpPr>
          <a:xfrm>
            <a:off x="3971969" y="3887830"/>
            <a:ext cx="1810398" cy="1200537"/>
            <a:chOff x="2455372" y="1389342"/>
            <a:chExt cx="1810398" cy="1200537"/>
          </a:xfrm>
        </p:grpSpPr>
        <p:sp>
          <p:nvSpPr>
            <p:cNvPr id="90" name="Rektangel 89">
              <a:extLst>
                <a:ext uri="{FF2B5EF4-FFF2-40B4-BE49-F238E27FC236}">
                  <a16:creationId xmlns:a16="http://schemas.microsoft.com/office/drawing/2014/main" id="{8D5290C4-0584-4158-97DD-51E959C22C7A}"/>
                </a:ext>
              </a:extLst>
            </p:cNvPr>
            <p:cNvSpPr/>
            <p:nvPr/>
          </p:nvSpPr>
          <p:spPr>
            <a:xfrm>
              <a:off x="3687272" y="138934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1" name="Rektangel 90">
              <a:extLst>
                <a:ext uri="{FF2B5EF4-FFF2-40B4-BE49-F238E27FC236}">
                  <a16:creationId xmlns:a16="http://schemas.microsoft.com/office/drawing/2014/main" id="{48D12E19-A9C3-439E-B7A8-341F9EC7AD65}"/>
                </a:ext>
              </a:extLst>
            </p:cNvPr>
            <p:cNvSpPr/>
            <p:nvPr/>
          </p:nvSpPr>
          <p:spPr>
            <a:xfrm>
              <a:off x="2455372" y="201138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2" name="Rektangel 91">
              <a:extLst>
                <a:ext uri="{FF2B5EF4-FFF2-40B4-BE49-F238E27FC236}">
                  <a16:creationId xmlns:a16="http://schemas.microsoft.com/office/drawing/2014/main" id="{785384A6-0CEE-4849-899B-A78764101D42}"/>
                </a:ext>
              </a:extLst>
            </p:cNvPr>
            <p:cNvSpPr/>
            <p:nvPr/>
          </p:nvSpPr>
          <p:spPr>
            <a:xfrm>
              <a:off x="3074043" y="201138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3" name="Rektangel 92">
              <a:extLst>
                <a:ext uri="{FF2B5EF4-FFF2-40B4-BE49-F238E27FC236}">
                  <a16:creationId xmlns:a16="http://schemas.microsoft.com/office/drawing/2014/main" id="{A56F1C7A-35E4-4EA8-9A97-92DF33635873}"/>
                </a:ext>
              </a:extLst>
            </p:cNvPr>
            <p:cNvSpPr/>
            <p:nvPr/>
          </p:nvSpPr>
          <p:spPr>
            <a:xfrm>
              <a:off x="3074043" y="138934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9" name="Gruppe 118">
            <a:extLst>
              <a:ext uri="{FF2B5EF4-FFF2-40B4-BE49-F238E27FC236}">
                <a16:creationId xmlns:a16="http://schemas.microsoft.com/office/drawing/2014/main" id="{5049E0F9-D3E2-49B4-AB20-2ED3877BD81B}"/>
              </a:ext>
            </a:extLst>
          </p:cNvPr>
          <p:cNvGrpSpPr/>
          <p:nvPr/>
        </p:nvGrpSpPr>
        <p:grpSpPr>
          <a:xfrm>
            <a:off x="3353282" y="5744877"/>
            <a:ext cx="2437435" cy="578498"/>
            <a:chOff x="5142392" y="4859189"/>
            <a:chExt cx="2437435" cy="578498"/>
          </a:xfrm>
        </p:grpSpPr>
        <p:sp>
          <p:nvSpPr>
            <p:cNvPr id="86" name="Rektangel 85">
              <a:extLst>
                <a:ext uri="{FF2B5EF4-FFF2-40B4-BE49-F238E27FC236}">
                  <a16:creationId xmlns:a16="http://schemas.microsoft.com/office/drawing/2014/main" id="{B04E74DE-D674-437E-B8ED-0F1083B8CA1A}"/>
                </a:ext>
              </a:extLst>
            </p:cNvPr>
            <p:cNvSpPr/>
            <p:nvPr/>
          </p:nvSpPr>
          <p:spPr>
            <a:xfrm>
              <a:off x="5142392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7" name="Rektangel 86">
              <a:extLst>
                <a:ext uri="{FF2B5EF4-FFF2-40B4-BE49-F238E27FC236}">
                  <a16:creationId xmlns:a16="http://schemas.microsoft.com/office/drawing/2014/main" id="{295BE0FF-084C-4C7F-8837-E4F56CCBDE3F}"/>
                </a:ext>
              </a:extLst>
            </p:cNvPr>
            <p:cNvSpPr/>
            <p:nvPr/>
          </p:nvSpPr>
          <p:spPr>
            <a:xfrm>
              <a:off x="5761063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2" name="Rektangel 111">
              <a:extLst>
                <a:ext uri="{FF2B5EF4-FFF2-40B4-BE49-F238E27FC236}">
                  <a16:creationId xmlns:a16="http://schemas.microsoft.com/office/drawing/2014/main" id="{90B7F14E-BE65-44FA-9FD7-2E26ADEF2E11}"/>
                </a:ext>
              </a:extLst>
            </p:cNvPr>
            <p:cNvSpPr/>
            <p:nvPr/>
          </p:nvSpPr>
          <p:spPr>
            <a:xfrm>
              <a:off x="6381750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3" name="Rektangel 112">
              <a:extLst>
                <a:ext uri="{FF2B5EF4-FFF2-40B4-BE49-F238E27FC236}">
                  <a16:creationId xmlns:a16="http://schemas.microsoft.com/office/drawing/2014/main" id="{E088C305-3D5F-435E-A05B-CA687D7FBBB8}"/>
                </a:ext>
              </a:extLst>
            </p:cNvPr>
            <p:cNvSpPr/>
            <p:nvPr/>
          </p:nvSpPr>
          <p:spPr>
            <a:xfrm>
              <a:off x="7001329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46" name="Gruppe 145">
            <a:extLst>
              <a:ext uri="{FF2B5EF4-FFF2-40B4-BE49-F238E27FC236}">
                <a16:creationId xmlns:a16="http://schemas.microsoft.com/office/drawing/2014/main" id="{B1256A04-CD92-4247-8A56-2C25D0A7017D}"/>
              </a:ext>
            </a:extLst>
          </p:cNvPr>
          <p:cNvGrpSpPr/>
          <p:nvPr/>
        </p:nvGrpSpPr>
        <p:grpSpPr>
          <a:xfrm>
            <a:off x="3353282" y="4509869"/>
            <a:ext cx="1810398" cy="1200537"/>
            <a:chOff x="2943330" y="2828731"/>
            <a:chExt cx="1810398" cy="1200537"/>
          </a:xfrm>
        </p:grpSpPr>
        <p:sp>
          <p:nvSpPr>
            <p:cNvPr id="126" name="Rektangel 125">
              <a:extLst>
                <a:ext uri="{FF2B5EF4-FFF2-40B4-BE49-F238E27FC236}">
                  <a16:creationId xmlns:a16="http://schemas.microsoft.com/office/drawing/2014/main" id="{45C24574-73D7-48FB-9A50-EDFB58DFC154}"/>
                </a:ext>
              </a:extLst>
            </p:cNvPr>
            <p:cNvSpPr/>
            <p:nvPr/>
          </p:nvSpPr>
          <p:spPr>
            <a:xfrm>
              <a:off x="2943330" y="282873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7" name="Rektangel 126">
              <a:extLst>
                <a:ext uri="{FF2B5EF4-FFF2-40B4-BE49-F238E27FC236}">
                  <a16:creationId xmlns:a16="http://schemas.microsoft.com/office/drawing/2014/main" id="{F460CDD3-FF9B-458C-9FAA-100A2DECCAA6}"/>
                </a:ext>
              </a:extLst>
            </p:cNvPr>
            <p:cNvSpPr/>
            <p:nvPr/>
          </p:nvSpPr>
          <p:spPr>
            <a:xfrm>
              <a:off x="2943330" y="345077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8" name="Rektangel 127">
              <a:extLst>
                <a:ext uri="{FF2B5EF4-FFF2-40B4-BE49-F238E27FC236}">
                  <a16:creationId xmlns:a16="http://schemas.microsoft.com/office/drawing/2014/main" id="{3B6E3F38-3BB0-496E-B762-05C7F728EA52}"/>
                </a:ext>
              </a:extLst>
            </p:cNvPr>
            <p:cNvSpPr/>
            <p:nvPr/>
          </p:nvSpPr>
          <p:spPr>
            <a:xfrm>
              <a:off x="3562001" y="345077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9" name="Rektangel 128">
              <a:extLst>
                <a:ext uri="{FF2B5EF4-FFF2-40B4-BE49-F238E27FC236}">
                  <a16:creationId xmlns:a16="http://schemas.microsoft.com/office/drawing/2014/main" id="{E5960C21-14F0-4B22-B66A-AE1AD0AEDDE0}"/>
                </a:ext>
              </a:extLst>
            </p:cNvPr>
            <p:cNvSpPr/>
            <p:nvPr/>
          </p:nvSpPr>
          <p:spPr>
            <a:xfrm>
              <a:off x="4175230" y="345077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31" name="Gruppe 130">
            <a:extLst>
              <a:ext uri="{FF2B5EF4-FFF2-40B4-BE49-F238E27FC236}">
                <a16:creationId xmlns:a16="http://schemas.microsoft.com/office/drawing/2014/main" id="{4478E36B-0AD0-48E1-A15B-C33627CC5A45}"/>
              </a:ext>
            </a:extLst>
          </p:cNvPr>
          <p:cNvGrpSpPr/>
          <p:nvPr/>
        </p:nvGrpSpPr>
        <p:grpSpPr>
          <a:xfrm>
            <a:off x="3971420" y="800062"/>
            <a:ext cx="1810398" cy="1200537"/>
            <a:chOff x="494904" y="608061"/>
            <a:chExt cx="1810398" cy="1200537"/>
          </a:xfrm>
        </p:grpSpPr>
        <p:sp>
          <p:nvSpPr>
            <p:cNvPr id="132" name="Rektangel 131">
              <a:extLst>
                <a:ext uri="{FF2B5EF4-FFF2-40B4-BE49-F238E27FC236}">
                  <a16:creationId xmlns:a16="http://schemas.microsoft.com/office/drawing/2014/main" id="{23894FDC-A2A0-4469-A13A-68F2ACA31E73}"/>
                </a:ext>
              </a:extLst>
            </p:cNvPr>
            <p:cNvSpPr/>
            <p:nvPr/>
          </p:nvSpPr>
          <p:spPr>
            <a:xfrm>
              <a:off x="1726804" y="60806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3" name="Rektangel 132">
              <a:extLst>
                <a:ext uri="{FF2B5EF4-FFF2-40B4-BE49-F238E27FC236}">
                  <a16:creationId xmlns:a16="http://schemas.microsoft.com/office/drawing/2014/main" id="{137FACC1-60BC-4510-BE78-740E24300E34}"/>
                </a:ext>
              </a:extLst>
            </p:cNvPr>
            <p:cNvSpPr/>
            <p:nvPr/>
          </p:nvSpPr>
          <p:spPr>
            <a:xfrm>
              <a:off x="494904" y="123010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4" name="Rektangel 133">
              <a:extLst>
                <a:ext uri="{FF2B5EF4-FFF2-40B4-BE49-F238E27FC236}">
                  <a16:creationId xmlns:a16="http://schemas.microsoft.com/office/drawing/2014/main" id="{4B10FB90-91DE-439D-B79B-B0D860FB6C63}"/>
                </a:ext>
              </a:extLst>
            </p:cNvPr>
            <p:cNvSpPr/>
            <p:nvPr/>
          </p:nvSpPr>
          <p:spPr>
            <a:xfrm>
              <a:off x="1113575" y="123010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5" name="Rektangel 134">
              <a:extLst>
                <a:ext uri="{FF2B5EF4-FFF2-40B4-BE49-F238E27FC236}">
                  <a16:creationId xmlns:a16="http://schemas.microsoft.com/office/drawing/2014/main" id="{8B45E623-B4DF-46E2-B454-5A07553AA6B9}"/>
                </a:ext>
              </a:extLst>
            </p:cNvPr>
            <p:cNvSpPr/>
            <p:nvPr/>
          </p:nvSpPr>
          <p:spPr>
            <a:xfrm>
              <a:off x="1726804" y="123010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36" name="Gruppe 135">
            <a:extLst>
              <a:ext uri="{FF2B5EF4-FFF2-40B4-BE49-F238E27FC236}">
                <a16:creationId xmlns:a16="http://schemas.microsoft.com/office/drawing/2014/main" id="{8049D528-92A5-49AB-BEAB-C2946BAD634D}"/>
              </a:ext>
            </a:extLst>
          </p:cNvPr>
          <p:cNvGrpSpPr/>
          <p:nvPr/>
        </p:nvGrpSpPr>
        <p:grpSpPr>
          <a:xfrm>
            <a:off x="3352749" y="2034511"/>
            <a:ext cx="1197169" cy="1200537"/>
            <a:chOff x="999150" y="4427363"/>
            <a:chExt cx="1197169" cy="1200537"/>
          </a:xfrm>
        </p:grpSpPr>
        <p:sp>
          <p:nvSpPr>
            <p:cNvPr id="137" name="Rektangel 136">
              <a:extLst>
                <a:ext uri="{FF2B5EF4-FFF2-40B4-BE49-F238E27FC236}">
                  <a16:creationId xmlns:a16="http://schemas.microsoft.com/office/drawing/2014/main" id="{D5AE74EC-F40D-454E-ABB4-769854AB8DA7}"/>
                </a:ext>
              </a:extLst>
            </p:cNvPr>
            <p:cNvSpPr/>
            <p:nvPr/>
          </p:nvSpPr>
          <p:spPr>
            <a:xfrm>
              <a:off x="999150" y="4427363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8" name="Rektangel 137">
              <a:extLst>
                <a:ext uri="{FF2B5EF4-FFF2-40B4-BE49-F238E27FC236}">
                  <a16:creationId xmlns:a16="http://schemas.microsoft.com/office/drawing/2014/main" id="{620A273C-926A-426C-A189-3711559B891F}"/>
                </a:ext>
              </a:extLst>
            </p:cNvPr>
            <p:cNvSpPr/>
            <p:nvPr/>
          </p:nvSpPr>
          <p:spPr>
            <a:xfrm>
              <a:off x="999150" y="504940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9" name="Rektangel 138">
              <a:extLst>
                <a:ext uri="{FF2B5EF4-FFF2-40B4-BE49-F238E27FC236}">
                  <a16:creationId xmlns:a16="http://schemas.microsoft.com/office/drawing/2014/main" id="{5A5EEFB7-5F8C-48F3-916A-E4CD3618AC96}"/>
                </a:ext>
              </a:extLst>
            </p:cNvPr>
            <p:cNvSpPr/>
            <p:nvPr/>
          </p:nvSpPr>
          <p:spPr>
            <a:xfrm>
              <a:off x="1617821" y="504940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0" name="Rektangel 139">
              <a:extLst>
                <a:ext uri="{FF2B5EF4-FFF2-40B4-BE49-F238E27FC236}">
                  <a16:creationId xmlns:a16="http://schemas.microsoft.com/office/drawing/2014/main" id="{008D1260-2893-4275-983A-E80D24430A35}"/>
                </a:ext>
              </a:extLst>
            </p:cNvPr>
            <p:cNvSpPr/>
            <p:nvPr/>
          </p:nvSpPr>
          <p:spPr>
            <a:xfrm>
              <a:off x="1617821" y="4427363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grpSp>
        <p:nvGrpSpPr>
          <p:cNvPr id="152" name="Gruppe 151">
            <a:extLst>
              <a:ext uri="{FF2B5EF4-FFF2-40B4-BE49-F238E27FC236}">
                <a16:creationId xmlns:a16="http://schemas.microsoft.com/office/drawing/2014/main" id="{92DBEBEE-D435-49B9-AF4D-4B579D6C1DFC}"/>
              </a:ext>
            </a:extLst>
          </p:cNvPr>
          <p:cNvGrpSpPr/>
          <p:nvPr/>
        </p:nvGrpSpPr>
        <p:grpSpPr>
          <a:xfrm>
            <a:off x="3972407" y="2650759"/>
            <a:ext cx="1816748" cy="1200537"/>
            <a:chOff x="5531466" y="3113380"/>
            <a:chExt cx="1816748" cy="1200537"/>
          </a:xfrm>
        </p:grpSpPr>
        <p:sp>
          <p:nvSpPr>
            <p:cNvPr id="148" name="Rektangel 147">
              <a:extLst>
                <a:ext uri="{FF2B5EF4-FFF2-40B4-BE49-F238E27FC236}">
                  <a16:creationId xmlns:a16="http://schemas.microsoft.com/office/drawing/2014/main" id="{2E1BA0F9-B266-4339-8222-16FBE827617F}"/>
                </a:ext>
              </a:extLst>
            </p:cNvPr>
            <p:cNvSpPr/>
            <p:nvPr/>
          </p:nvSpPr>
          <p:spPr>
            <a:xfrm>
              <a:off x="6151045" y="311338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9" name="Rektangel 148">
              <a:extLst>
                <a:ext uri="{FF2B5EF4-FFF2-40B4-BE49-F238E27FC236}">
                  <a16:creationId xmlns:a16="http://schemas.microsoft.com/office/drawing/2014/main" id="{257E452C-0DF0-4043-9138-B229209AD2E6}"/>
                </a:ext>
              </a:extLst>
            </p:cNvPr>
            <p:cNvSpPr/>
            <p:nvPr/>
          </p:nvSpPr>
          <p:spPr>
            <a:xfrm>
              <a:off x="6151045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0" name="Rektangel 149">
              <a:extLst>
                <a:ext uri="{FF2B5EF4-FFF2-40B4-BE49-F238E27FC236}">
                  <a16:creationId xmlns:a16="http://schemas.microsoft.com/office/drawing/2014/main" id="{F558F140-22D8-41B0-A2CB-D740A558BDC9}"/>
                </a:ext>
              </a:extLst>
            </p:cNvPr>
            <p:cNvSpPr/>
            <p:nvPr/>
          </p:nvSpPr>
          <p:spPr>
            <a:xfrm>
              <a:off x="676971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1" name="Rektangel 150">
              <a:extLst>
                <a:ext uri="{FF2B5EF4-FFF2-40B4-BE49-F238E27FC236}">
                  <a16:creationId xmlns:a16="http://schemas.microsoft.com/office/drawing/2014/main" id="{441C5283-E205-4012-953B-8ECD8D13B973}"/>
                </a:ext>
              </a:extLst>
            </p:cNvPr>
            <p:cNvSpPr/>
            <p:nvPr/>
          </p:nvSpPr>
          <p:spPr>
            <a:xfrm>
              <a:off x="553146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4" name="Gruppe 53">
            <a:extLst>
              <a:ext uri="{FF2B5EF4-FFF2-40B4-BE49-F238E27FC236}">
                <a16:creationId xmlns:a16="http://schemas.microsoft.com/office/drawing/2014/main" id="{0BC993B4-F7DE-4228-B9F3-670C86E207D6}"/>
              </a:ext>
            </a:extLst>
          </p:cNvPr>
          <p:cNvGrpSpPr/>
          <p:nvPr/>
        </p:nvGrpSpPr>
        <p:grpSpPr>
          <a:xfrm>
            <a:off x="3351841" y="175960"/>
            <a:ext cx="1816748" cy="1200537"/>
            <a:chOff x="5531466" y="3113380"/>
            <a:chExt cx="1816748" cy="1200537"/>
          </a:xfrm>
        </p:grpSpPr>
        <p:sp>
          <p:nvSpPr>
            <p:cNvPr id="55" name="Rektangel 54">
              <a:extLst>
                <a:ext uri="{FF2B5EF4-FFF2-40B4-BE49-F238E27FC236}">
                  <a16:creationId xmlns:a16="http://schemas.microsoft.com/office/drawing/2014/main" id="{44BFA72E-6E63-4D71-8D1B-B6ADD2646F8A}"/>
                </a:ext>
              </a:extLst>
            </p:cNvPr>
            <p:cNvSpPr/>
            <p:nvPr/>
          </p:nvSpPr>
          <p:spPr>
            <a:xfrm>
              <a:off x="6151045" y="311338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6544B1CD-5325-4ED0-995A-09CA9F6D259A}"/>
                </a:ext>
              </a:extLst>
            </p:cNvPr>
            <p:cNvSpPr/>
            <p:nvPr/>
          </p:nvSpPr>
          <p:spPr>
            <a:xfrm>
              <a:off x="6151045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7" name="Rektangel 56">
              <a:extLst>
                <a:ext uri="{FF2B5EF4-FFF2-40B4-BE49-F238E27FC236}">
                  <a16:creationId xmlns:a16="http://schemas.microsoft.com/office/drawing/2014/main" id="{A1716AD6-7447-49EA-977E-DBC03AD0B892}"/>
                </a:ext>
              </a:extLst>
            </p:cNvPr>
            <p:cNvSpPr/>
            <p:nvPr/>
          </p:nvSpPr>
          <p:spPr>
            <a:xfrm>
              <a:off x="676971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8" name="Rektangel 57">
              <a:extLst>
                <a:ext uri="{FF2B5EF4-FFF2-40B4-BE49-F238E27FC236}">
                  <a16:creationId xmlns:a16="http://schemas.microsoft.com/office/drawing/2014/main" id="{50BCF908-E77E-447B-A990-4EC334278D6A}"/>
                </a:ext>
              </a:extLst>
            </p:cNvPr>
            <p:cNvSpPr/>
            <p:nvPr/>
          </p:nvSpPr>
          <p:spPr>
            <a:xfrm>
              <a:off x="553146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6D384184-48D0-433C-AC95-23B2EB41C595}"/>
              </a:ext>
            </a:extLst>
          </p:cNvPr>
          <p:cNvSpPr txBox="1"/>
          <p:nvPr/>
        </p:nvSpPr>
        <p:spPr>
          <a:xfrm>
            <a:off x="1490956" y="4831921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 err="1">
                <a:solidFill>
                  <a:srgbClr val="FF0000"/>
                </a:solidFill>
                <a:latin typeface="Bebas Neue" panose="020B0606020202050201" pitchFamily="34" charset="0"/>
              </a:rPr>
              <a:t>Assumption</a:t>
            </a:r>
            <a:endParaRPr lang="nb-NO" sz="32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sp>
        <p:nvSpPr>
          <p:cNvPr id="64" name="TekstSylinder 63">
            <a:extLst>
              <a:ext uri="{FF2B5EF4-FFF2-40B4-BE49-F238E27FC236}">
                <a16:creationId xmlns:a16="http://schemas.microsoft.com/office/drawing/2014/main" id="{0AE6EB0B-2ACB-4E15-8426-BE295C7147CE}"/>
              </a:ext>
            </a:extLst>
          </p:cNvPr>
          <p:cNvSpPr txBox="1"/>
          <p:nvPr/>
        </p:nvSpPr>
        <p:spPr>
          <a:xfrm>
            <a:off x="5239470" y="2688999"/>
            <a:ext cx="2247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GENERALIZATION</a:t>
            </a:r>
          </a:p>
        </p:txBody>
      </p:sp>
      <p:sp>
        <p:nvSpPr>
          <p:cNvPr id="65" name="TekstSylinder 64">
            <a:extLst>
              <a:ext uri="{FF2B5EF4-FFF2-40B4-BE49-F238E27FC236}">
                <a16:creationId xmlns:a16="http://schemas.microsoft.com/office/drawing/2014/main" id="{38ABDE6C-AACB-4F3C-A840-0B7296571F60}"/>
              </a:ext>
            </a:extLst>
          </p:cNvPr>
          <p:cNvSpPr txBox="1"/>
          <p:nvPr/>
        </p:nvSpPr>
        <p:spPr>
          <a:xfrm>
            <a:off x="1721742" y="2350864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AMBIGUITY</a:t>
            </a:r>
          </a:p>
        </p:txBody>
      </p:sp>
      <p:sp>
        <p:nvSpPr>
          <p:cNvPr id="66" name="TekstSylinder 65">
            <a:extLst>
              <a:ext uri="{FF2B5EF4-FFF2-40B4-BE49-F238E27FC236}">
                <a16:creationId xmlns:a16="http://schemas.microsoft.com/office/drawing/2014/main" id="{255DA80B-6FEA-4F0F-A4A4-7EE3890BE410}"/>
              </a:ext>
            </a:extLst>
          </p:cNvPr>
          <p:cNvSpPr txBox="1"/>
          <p:nvPr/>
        </p:nvSpPr>
        <p:spPr>
          <a:xfrm>
            <a:off x="5814942" y="1443886"/>
            <a:ext cx="2678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MISUNDERSTANDING</a:t>
            </a:r>
          </a:p>
        </p:txBody>
      </p:sp>
      <p:sp>
        <p:nvSpPr>
          <p:cNvPr id="67" name="TekstSylinder 66">
            <a:extLst>
              <a:ext uri="{FF2B5EF4-FFF2-40B4-BE49-F238E27FC236}">
                <a16:creationId xmlns:a16="http://schemas.microsoft.com/office/drawing/2014/main" id="{A2E81B3D-0CD3-427B-A6E1-8E8DD1E202FE}"/>
              </a:ext>
            </a:extLst>
          </p:cNvPr>
          <p:cNvSpPr txBox="1"/>
          <p:nvPr/>
        </p:nvSpPr>
        <p:spPr>
          <a:xfrm>
            <a:off x="2005200" y="180000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CONFLICT</a:t>
            </a:r>
          </a:p>
        </p:txBody>
      </p:sp>
      <p:sp>
        <p:nvSpPr>
          <p:cNvPr id="68" name="TekstSylinder 67">
            <a:extLst>
              <a:ext uri="{FF2B5EF4-FFF2-40B4-BE49-F238E27FC236}">
                <a16:creationId xmlns:a16="http://schemas.microsoft.com/office/drawing/2014/main" id="{003A2CD0-794E-40E6-A268-B6FBB4D071F6}"/>
              </a:ext>
            </a:extLst>
          </p:cNvPr>
          <p:cNvSpPr txBox="1"/>
          <p:nvPr/>
        </p:nvSpPr>
        <p:spPr>
          <a:xfrm>
            <a:off x="5879026" y="4177079"/>
            <a:ext cx="1558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INDECISION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5D2FBDB4-2F93-456A-9D4A-D7D4E3063FE6}"/>
              </a:ext>
            </a:extLst>
          </p:cNvPr>
          <p:cNvSpPr/>
          <p:nvPr/>
        </p:nvSpPr>
        <p:spPr>
          <a:xfrm>
            <a:off x="-65848" y="-105306"/>
            <a:ext cx="9432098" cy="7052206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850A1D7-CE3A-437A-AE65-F673F0539FA9}"/>
              </a:ext>
            </a:extLst>
          </p:cNvPr>
          <p:cNvSpPr txBox="1"/>
          <p:nvPr/>
        </p:nvSpPr>
        <p:spPr>
          <a:xfrm>
            <a:off x="2329491" y="2563878"/>
            <a:ext cx="6735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600" dirty="0">
                <a:solidFill>
                  <a:srgbClr val="FF0000"/>
                </a:solidFill>
                <a:latin typeface="Bebas Neue" panose="020B0606020202050201" pitchFamily="34" charset="0"/>
              </a:rPr>
              <a:t>GAME OVER</a:t>
            </a:r>
          </a:p>
        </p:txBody>
      </p:sp>
    </p:spTree>
    <p:extLst>
      <p:ext uri="{BB962C8B-B14F-4D97-AF65-F5344CB8AC3E}">
        <p14:creationId xmlns:p14="http://schemas.microsoft.com/office/powerpoint/2010/main" val="347399544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CAN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SLOW IT DOWN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6506634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CAN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REVERSE IT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9846116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CAN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WIN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6363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TYPICALITY</a:t>
            </a:r>
          </a:p>
        </p:txBody>
      </p:sp>
    </p:spTree>
    <p:extLst>
      <p:ext uri="{BB962C8B-B14F-4D97-AF65-F5344CB8AC3E}">
        <p14:creationId xmlns:p14="http://schemas.microsoft.com/office/powerpoint/2010/main" val="307826304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CAN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PLAY SUCCESSFULLY</a:t>
            </a:r>
          </a:p>
        </p:txBody>
      </p:sp>
    </p:spTree>
    <p:extLst>
      <p:ext uri="{BB962C8B-B14F-4D97-AF65-F5344CB8AC3E}">
        <p14:creationId xmlns:p14="http://schemas.microsoft.com/office/powerpoint/2010/main" val="21537575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START BY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ACKNOWLEDGMENT</a:t>
            </a:r>
          </a:p>
        </p:txBody>
      </p:sp>
    </p:spTree>
    <p:extLst>
      <p:ext uri="{BB962C8B-B14F-4D97-AF65-F5344CB8AC3E}">
        <p14:creationId xmlns:p14="http://schemas.microsoft.com/office/powerpoint/2010/main" val="23678727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BEING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EXPLICIT</a:t>
            </a:r>
          </a:p>
        </p:txBody>
      </p:sp>
    </p:spTree>
    <p:extLst>
      <p:ext uri="{BB962C8B-B14F-4D97-AF65-F5344CB8AC3E}">
        <p14:creationId xmlns:p14="http://schemas.microsoft.com/office/powerpoint/2010/main" val="150223524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MODELLING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OUR BEST BET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398135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AS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DELIBERATE DESIGN </a:t>
            </a:r>
            <a:b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OF TECHNICAL CATEGORIES</a:t>
            </a:r>
          </a:p>
        </p:txBody>
      </p:sp>
    </p:spTree>
    <p:extLst>
      <p:ext uri="{BB962C8B-B14F-4D97-AF65-F5344CB8AC3E}">
        <p14:creationId xmlns:p14="http://schemas.microsoft.com/office/powerpoint/2010/main" val="11177874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DIFFICULT</a:t>
            </a:r>
          </a:p>
        </p:txBody>
      </p:sp>
    </p:spTree>
    <p:extLst>
      <p:ext uri="{BB962C8B-B14F-4D97-AF65-F5344CB8AC3E}">
        <p14:creationId xmlns:p14="http://schemas.microsoft.com/office/powerpoint/2010/main" val="33348008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META-PROGRAMMING</a:t>
            </a:r>
          </a:p>
        </p:txBody>
      </p:sp>
    </p:spTree>
    <p:extLst>
      <p:ext uri="{BB962C8B-B14F-4D97-AF65-F5344CB8AC3E}">
        <p14:creationId xmlns:p14="http://schemas.microsoft.com/office/powerpoint/2010/main" val="231457153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DISCOMFORT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3892121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RELUCTANCE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2717964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7" y="2487600"/>
            <a:ext cx="831272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« </a:t>
            </a:r>
            <a:r>
              <a:rPr lang="nb-NO" sz="600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WHY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YOU MAKING IT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 </a:t>
            </a:r>
            <a:r>
              <a:rPr lang="nb-NO" sz="600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COMPLICATED? </a:t>
            </a:r>
            <a:r>
              <a:rPr lang="nb-NO" sz="600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»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93426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YES 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TECHNICALLY APES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2373818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 AVOID MAKING IT UNNECESSARILY COMPLICATED OVER TIME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7438786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TEACHABLE</a:t>
            </a:r>
          </a:p>
        </p:txBody>
      </p:sp>
    </p:spTree>
    <p:extLst>
      <p:ext uri="{BB962C8B-B14F-4D97-AF65-F5344CB8AC3E}">
        <p14:creationId xmlns:p14="http://schemas.microsoft.com/office/powerpoint/2010/main" val="293444744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LEARN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ABOUT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7648776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253</a:t>
            </a:fld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B66AB-D560-4674-872C-6F8F26E6F513}"/>
              </a:ext>
            </a:extLst>
          </p:cNvPr>
          <p:cNvSpPr/>
          <p:nvPr/>
        </p:nvSpPr>
        <p:spPr>
          <a:xfrm>
            <a:off x="3864114" y="2644170"/>
            <a:ext cx="1415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sz="9600" dirty="0"/>
              <a:t>👏</a:t>
            </a:r>
          </a:p>
        </p:txBody>
      </p:sp>
    </p:spTree>
    <p:extLst>
      <p:ext uri="{BB962C8B-B14F-4D97-AF65-F5344CB8AC3E}">
        <p14:creationId xmlns:p14="http://schemas.microsoft.com/office/powerpoint/2010/main" val="21407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975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DON’T USUALLY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THINK </a:t>
            </a:r>
            <a:b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OF OURSELVES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AS APES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66851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PRIMARILY HUMAN</a:t>
            </a:r>
          </a:p>
        </p:txBody>
      </p:sp>
    </p:spTree>
    <p:extLst>
      <p:ext uri="{BB962C8B-B14F-4D97-AF65-F5344CB8AC3E}">
        <p14:creationId xmlns:p14="http://schemas.microsoft.com/office/powerpoint/2010/main" val="180735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REASONS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EVIDENCE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83425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HAIRY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ENOUGH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466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</a:t>
            </a:fld>
            <a:endParaRPr lang="nb-NO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D7B8AA-73B7-ECDB-9D0F-A5CAF7553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7632" y="2052010"/>
            <a:ext cx="4448735" cy="2753979"/>
          </a:xfrm>
        </p:spPr>
      </p:pic>
    </p:spTree>
    <p:extLst>
      <p:ext uri="{BB962C8B-B14F-4D97-AF65-F5344CB8AC3E}">
        <p14:creationId xmlns:p14="http://schemas.microsoft.com/office/powerpoint/2010/main" val="1542307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TOO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UPRIGHT</a:t>
            </a:r>
          </a:p>
        </p:txBody>
      </p:sp>
    </p:spTree>
    <p:extLst>
      <p:ext uri="{BB962C8B-B14F-4D97-AF65-F5344CB8AC3E}">
        <p14:creationId xmlns:p14="http://schemas.microsoft.com/office/powerpoint/2010/main" val="91002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LONG ENOUGH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ARMS</a:t>
            </a:r>
          </a:p>
        </p:txBody>
      </p:sp>
    </p:spTree>
    <p:extLst>
      <p:ext uri="{BB962C8B-B14F-4D97-AF65-F5344CB8AC3E}">
        <p14:creationId xmlns:p14="http://schemas.microsoft.com/office/powerpoint/2010/main" val="3814000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WEAK FOOTGRIP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/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POOR CLIMBER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8359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TOO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INTELLIGENT</a:t>
            </a:r>
          </a:p>
        </p:txBody>
      </p:sp>
    </p:spTree>
    <p:extLst>
      <p:ext uri="{BB962C8B-B14F-4D97-AF65-F5344CB8AC3E}">
        <p14:creationId xmlns:p14="http://schemas.microsoft.com/office/powerpoint/2010/main" val="2952448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QUITE FOND ENOUGH OF BANANAS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216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BANANAS?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64816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36</a:t>
            </a:fld>
            <a:endParaRPr lang="nb-NO"/>
          </a:p>
        </p:txBody>
      </p:sp>
      <p:pic>
        <p:nvPicPr>
          <p:cNvPr id="16" name="Content Placeholder 15" descr="A bunch of bananas&#10;&#10;Description automatically generated with low confidence">
            <a:extLst>
              <a:ext uri="{FF2B5EF4-FFF2-40B4-BE49-F238E27FC236}">
                <a16:creationId xmlns:a16="http://schemas.microsoft.com/office/drawing/2014/main" id="{A850382F-4A0B-B870-C9DD-9DD3F31F9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5432"/>
            <a:ext cx="9143999" cy="6515099"/>
          </a:xfrm>
        </p:spPr>
      </p:pic>
    </p:spTree>
    <p:extLst>
      <p:ext uri="{BB962C8B-B14F-4D97-AF65-F5344CB8AC3E}">
        <p14:creationId xmlns:p14="http://schemas.microsoft.com/office/powerpoint/2010/main" val="2834592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strike="sngStrike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QUITE FOND ENOUGH OF BANANAS</a:t>
            </a:r>
            <a:endParaRPr lang="nb-NO" sz="6000" strike="sngStrike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68594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DIFFERENT</a:t>
            </a:r>
          </a:p>
        </p:txBody>
      </p:sp>
    </p:spTree>
    <p:extLst>
      <p:ext uri="{BB962C8B-B14F-4D97-AF65-F5344CB8AC3E}">
        <p14:creationId xmlns:p14="http://schemas.microsoft.com/office/powerpoint/2010/main" val="3172998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(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CASUAL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915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THEORY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23480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ARE WE APES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OR NOT?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74411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41</a:t>
            </a:fld>
            <a:endParaRPr lang="nb-NO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B18533D-4237-6719-5474-59A6BFF47E10}"/>
              </a:ext>
            </a:extLst>
          </p:cNvPr>
          <p:cNvSpPr/>
          <p:nvPr/>
        </p:nvSpPr>
        <p:spPr>
          <a:xfrm>
            <a:off x="916674" y="2077871"/>
            <a:ext cx="2811439" cy="2702257"/>
          </a:xfrm>
          <a:prstGeom prst="roundRect">
            <a:avLst/>
          </a:prstGeom>
          <a:noFill/>
          <a:ln w="635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C00C9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1C89C8-876B-D5EF-BC39-D44791E26B88}"/>
              </a:ext>
            </a:extLst>
          </p:cNvPr>
          <p:cNvSpPr/>
          <p:nvPr/>
        </p:nvSpPr>
        <p:spPr>
          <a:xfrm>
            <a:off x="5415889" y="2077870"/>
            <a:ext cx="2811439" cy="2702257"/>
          </a:xfrm>
          <a:prstGeom prst="roundRect">
            <a:avLst/>
          </a:prstGeom>
          <a:noFill/>
          <a:ln w="635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C00C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536E6-4C04-F0DA-85D2-AD0DB2209DCF}"/>
              </a:ext>
            </a:extLst>
          </p:cNvPr>
          <p:cNvSpPr txBox="1"/>
          <p:nvPr/>
        </p:nvSpPr>
        <p:spPr>
          <a:xfrm>
            <a:off x="1249022" y="2767277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BIOLOGY</a:t>
            </a:r>
            <a:b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</a:br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(TECHNICAL)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C979F-388F-D274-B533-7B16E602A8D5}"/>
              </a:ext>
            </a:extLst>
          </p:cNvPr>
          <p:cNvSpPr txBox="1"/>
          <p:nvPr/>
        </p:nvSpPr>
        <p:spPr>
          <a:xfrm>
            <a:off x="5933384" y="2767277"/>
            <a:ext cx="1776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EVERYDAY</a:t>
            </a:r>
            <a:b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</a:br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(CASUAL)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1345CF-3CF3-25B4-E365-525317BB3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728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DIFFERENT CONTEXTS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B49752-BD9A-4244-B654-62AB43990263}"/>
              </a:ext>
            </a:extLst>
          </p:cNvPr>
          <p:cNvSpPr txBox="1">
            <a:spLocks/>
          </p:cNvSpPr>
          <p:nvPr/>
        </p:nvSpPr>
        <p:spPr>
          <a:xfrm>
            <a:off x="0" y="535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 AS HOMONYM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29487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CONFUSED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42011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APE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WE?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36666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44</a:t>
            </a:fld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B66AB-D560-4674-872C-6F8F26E6F513}"/>
              </a:ext>
            </a:extLst>
          </p:cNvPr>
          <p:cNvSpPr/>
          <p:nvPr/>
        </p:nvSpPr>
        <p:spPr>
          <a:xfrm>
            <a:off x="3864114" y="2644170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sz="9600" dirty="0"/>
              <a:t>👏</a:t>
            </a:r>
          </a:p>
        </p:txBody>
      </p:sp>
    </p:spTree>
    <p:extLst>
      <p:ext uri="{BB962C8B-B14F-4D97-AF65-F5344CB8AC3E}">
        <p14:creationId xmlns:p14="http://schemas.microsoft.com/office/powerpoint/2010/main" val="1913493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3453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WHAT IS A CATEGORY?</a:t>
            </a:r>
          </a:p>
        </p:txBody>
      </p:sp>
    </p:spTree>
    <p:extLst>
      <p:ext uri="{BB962C8B-B14F-4D97-AF65-F5344CB8AC3E}">
        <p14:creationId xmlns:p14="http://schemas.microsoft.com/office/powerpoint/2010/main" val="2266780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DOES THAT EVEN MEAN?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43467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IS A CATEGORY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REALLY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24651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IS THE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TRUE NATURE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CATEGORIES?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070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PRACTICE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07519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AN IMPRACTICAL PERSPECTIVE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82214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PRACTICAL PERSPECTIVES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1485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IS A CATEGORY REPRESENTED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 THE HUMAN BRAIN?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52070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DON’T KNOW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9019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WE HAVE SOME MODELS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7670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ESSENSIAL PROPERTIES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(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CLASSICAL VIEW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36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PROTOTYPICAL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10021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EXEMPLAR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1380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used for?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07613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WHY ARE CATEGORIES USEFUL?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931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APES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0839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SENSE-MAKING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07329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ORGANIZE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STRUCTURE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INFORMATION ABOUT THE WORLD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29911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3574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THIS IS LIKE THAT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THIS IS IDENTICAL TO THAT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THIS IS ROUGHLY THE SAME AS THAT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THIS IS DIFFERENT FROM THAT</a:t>
            </a:r>
          </a:p>
        </p:txBody>
      </p:sp>
    </p:spTree>
    <p:extLst>
      <p:ext uri="{BB962C8B-B14F-4D97-AF65-F5344CB8AC3E}">
        <p14:creationId xmlns:p14="http://schemas.microsoft.com/office/powerpoint/2010/main" val="599955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COMPARISON, SORTING, CLASSIFICATION, DISTINGUISHING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910811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845170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ECONOMY OF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THOUGHT</a:t>
            </a:r>
          </a:p>
        </p:txBody>
      </p:sp>
    </p:spTree>
    <p:extLst>
      <p:ext uri="{BB962C8B-B14F-4D97-AF65-F5344CB8AC3E}">
        <p14:creationId xmlns:p14="http://schemas.microsoft.com/office/powerpoint/2010/main" val="1301948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EFFICIENT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120095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INDUCTION</a:t>
            </a:r>
          </a:p>
        </p:txBody>
      </p:sp>
    </p:spTree>
    <p:extLst>
      <p:ext uri="{BB962C8B-B14F-4D97-AF65-F5344CB8AC3E}">
        <p14:creationId xmlns:p14="http://schemas.microsoft.com/office/powerpoint/2010/main" val="21425269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361346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NAVIGATION, CHOICE,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PLANNING, ACTION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3483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HUMANS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005605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US TO BE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EFFECTIVE </a:t>
            </a:r>
            <a:b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AGENTS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IN THE WORLD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54133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CATEGORIZATION IN PRACTICE</a:t>
            </a:r>
          </a:p>
        </p:txBody>
      </p:sp>
    </p:spTree>
    <p:extLst>
      <p:ext uri="{BB962C8B-B14F-4D97-AF65-F5344CB8AC3E}">
        <p14:creationId xmlns:p14="http://schemas.microsoft.com/office/powerpoint/2010/main" val="23372956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CATEGORIZATION IS HILARIOUS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745391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EVERYDAY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CASUAL MODELLING</a:t>
            </a:r>
          </a:p>
        </p:txBody>
      </p:sp>
    </p:spTree>
    <p:extLst>
      <p:ext uri="{BB962C8B-B14F-4D97-AF65-F5344CB8AC3E}">
        <p14:creationId xmlns:p14="http://schemas.microsoft.com/office/powerpoint/2010/main" val="922201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COARSE, IMPRECISE, PARTIAL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98629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MOSTLY ADEQUATE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67953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USEFUL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499608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 ACHIEVE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4533091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78</a:t>
            </a:fld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4595D-E9D9-CA5D-2BCA-77CFD738F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9C1FA-0C91-44BC-76A7-BE82192A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930400"/>
            <a:ext cx="7594600" cy="29972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703962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MEMBERSHIP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2033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SENTIENT BEINGS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12334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MEMBERSHIP EVALUATION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425454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NECESSARY AND SUFFICIENT?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218518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IS-A?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18335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BOOLEAN VS RATING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211271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EXAMPLES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566828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SOMETIMES IT’S EASY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870334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pic>
        <p:nvPicPr>
          <p:cNvPr id="5" name="Picture 4" descr="A white horse in a field&#10;&#10;Description automatically generated with medium confidence">
            <a:extLst>
              <a:ext uri="{FF2B5EF4-FFF2-40B4-BE49-F238E27FC236}">
                <a16:creationId xmlns:a16="http://schemas.microsoft.com/office/drawing/2014/main" id="{81556C73-DF71-5E71-D4A7-255CFCDF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19" y="1521470"/>
            <a:ext cx="5704764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998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VERY HIGH</a:t>
            </a:r>
          </a:p>
        </p:txBody>
      </p:sp>
      <p:pic>
        <p:nvPicPr>
          <p:cNvPr id="5" name="Picture 4" descr="A white horse in a field&#10;&#10;Description automatically generated with medium confidence">
            <a:extLst>
              <a:ext uri="{FF2B5EF4-FFF2-40B4-BE49-F238E27FC236}">
                <a16:creationId xmlns:a16="http://schemas.microsoft.com/office/drawing/2014/main" id="{81556C73-DF71-5E71-D4A7-255CFCDF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19" y="1521470"/>
            <a:ext cx="5704764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293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pic>
        <p:nvPicPr>
          <p:cNvPr id="5" name="Picture 4" descr="A furry animal walking on grass&#10;&#10;Description automatically generated with low confidence">
            <a:extLst>
              <a:ext uri="{FF2B5EF4-FFF2-40B4-BE49-F238E27FC236}">
                <a16:creationId xmlns:a16="http://schemas.microsoft.com/office/drawing/2014/main" id="{8458DFBE-925C-6985-B3BF-94C2BF4B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2" y="1521468"/>
            <a:ext cx="5307910" cy="38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328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QUITE LOW</a:t>
            </a:r>
          </a:p>
        </p:txBody>
      </p:sp>
      <p:pic>
        <p:nvPicPr>
          <p:cNvPr id="5" name="Picture 4" descr="A furry animal walking on grass&#10;&#10;Description automatically generated with low confidence">
            <a:extLst>
              <a:ext uri="{FF2B5EF4-FFF2-40B4-BE49-F238E27FC236}">
                <a16:creationId xmlns:a16="http://schemas.microsoft.com/office/drawing/2014/main" id="{8458DFBE-925C-6985-B3BF-94C2BF4B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2" y="1521468"/>
            <a:ext cx="5307910" cy="38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7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OBJECTS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88307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nch in a park&#10;&#10;Description automatically generated with medium confidence">
            <a:extLst>
              <a:ext uri="{FF2B5EF4-FFF2-40B4-BE49-F238E27FC236}">
                <a16:creationId xmlns:a16="http://schemas.microsoft.com/office/drawing/2014/main" id="{77664D7D-D90E-29CD-A82F-7758A347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44" y="1565712"/>
            <a:ext cx="5656305" cy="38150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</p:spTree>
    <p:extLst>
      <p:ext uri="{BB962C8B-B14F-4D97-AF65-F5344CB8AC3E}">
        <p14:creationId xmlns:p14="http://schemas.microsoft.com/office/powerpoint/2010/main" val="21743745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EVEN LOWER</a:t>
            </a:r>
          </a:p>
        </p:txBody>
      </p:sp>
      <p:pic>
        <p:nvPicPr>
          <p:cNvPr id="9" name="Picture 8" descr="A bench in a park&#10;&#10;Description automatically generated with medium confidence">
            <a:extLst>
              <a:ext uri="{FF2B5EF4-FFF2-40B4-BE49-F238E27FC236}">
                <a16:creationId xmlns:a16="http://schemas.microsoft.com/office/drawing/2014/main" id="{84D6426C-6A77-0BD2-5DF1-95AA6440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44" y="1565712"/>
            <a:ext cx="5656305" cy="38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40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oard, table, wooden, cutting&#10;&#10;Description automatically generated">
            <a:extLst>
              <a:ext uri="{FF2B5EF4-FFF2-40B4-BE49-F238E27FC236}">
                <a16:creationId xmlns:a16="http://schemas.microsoft.com/office/drawing/2014/main" id="{344ED061-C9DE-ED5D-F0ED-18B14E156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87" y="1565712"/>
            <a:ext cx="6782329" cy="38150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</p:spTree>
    <p:extLst>
      <p:ext uri="{BB962C8B-B14F-4D97-AF65-F5344CB8AC3E}">
        <p14:creationId xmlns:p14="http://schemas.microsoft.com/office/powerpoint/2010/main" val="2777248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ard, table, wooden, cutting&#10;&#10;Description automatically generated">
            <a:extLst>
              <a:ext uri="{FF2B5EF4-FFF2-40B4-BE49-F238E27FC236}">
                <a16:creationId xmlns:a16="http://schemas.microsoft.com/office/drawing/2014/main" id="{867859D5-5143-77B4-CBF5-4921C4DB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87" y="1565712"/>
            <a:ext cx="6782329" cy="38150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PRACTICALLY ZERO</a:t>
            </a:r>
          </a:p>
        </p:txBody>
      </p:sp>
    </p:spTree>
    <p:extLst>
      <p:ext uri="{BB962C8B-B14F-4D97-AF65-F5344CB8AC3E}">
        <p14:creationId xmlns:p14="http://schemas.microsoft.com/office/powerpoint/2010/main" val="615194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SOMETIMES IT’S A LITTLE HARDER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376460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pic>
        <p:nvPicPr>
          <p:cNvPr id="3" name="Picture 2" descr="A donkey walking on a dirt road&#10;&#10;Description automatically generated with low confidence">
            <a:extLst>
              <a:ext uri="{FF2B5EF4-FFF2-40B4-BE49-F238E27FC236}">
                <a16:creationId xmlns:a16="http://schemas.microsoft.com/office/drawing/2014/main" id="{CE37D1F3-932A-6DFC-305C-D8D274EC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25" y="1521468"/>
            <a:ext cx="5086747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35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MEDIUM+</a:t>
            </a:r>
          </a:p>
        </p:txBody>
      </p:sp>
      <p:pic>
        <p:nvPicPr>
          <p:cNvPr id="3" name="Picture 2" descr="A donkey walking on a dirt road&#10;&#10;Description automatically generated with low confidence">
            <a:extLst>
              <a:ext uri="{FF2B5EF4-FFF2-40B4-BE49-F238E27FC236}">
                <a16:creationId xmlns:a16="http://schemas.microsoft.com/office/drawing/2014/main" id="{CE37D1F3-932A-6DFC-305C-D8D274EC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25" y="1521468"/>
            <a:ext cx="5086747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678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DEPENDS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ON THE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EXISTENCE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OR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ABSENCE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OTHER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151658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DONKEYNESS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SABOTAGES THE HORSENESS OF THE DONKEY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020393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312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15999</TotalTime>
  <Words>4087</Words>
  <Application>Microsoft Macintosh PowerPoint</Application>
  <PresentationFormat>On-screen Show (4:3)</PresentationFormat>
  <Paragraphs>1116</Paragraphs>
  <Slides>253</Slides>
  <Notes>253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253</vt:i4>
      </vt:variant>
    </vt:vector>
  </HeadingPairs>
  <TitlesOfParts>
    <vt:vector size="257" baseType="lpstr">
      <vt:lpstr>Arial</vt:lpstr>
      <vt:lpstr>Bebas Neue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TECHNICAL DEBT?</dc:title>
  <dc:creator>Einar Høst</dc:creator>
  <cp:lastModifiedBy>Einar Høst</cp:lastModifiedBy>
  <cp:revision>2229</cp:revision>
  <dcterms:created xsi:type="dcterms:W3CDTF">2018-06-05T15:34:19Z</dcterms:created>
  <dcterms:modified xsi:type="dcterms:W3CDTF">2022-06-20T14:03:49Z</dcterms:modified>
</cp:coreProperties>
</file>